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5.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24.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0"/>
  </p:notesMasterIdLst>
  <p:sldIdLst>
    <p:sldId id="256" r:id="rId2"/>
    <p:sldId id="758" r:id="rId3"/>
    <p:sldId id="785" r:id="rId4"/>
    <p:sldId id="747" r:id="rId5"/>
    <p:sldId id="775" r:id="rId6"/>
    <p:sldId id="326" r:id="rId7"/>
    <p:sldId id="780" r:id="rId8"/>
    <p:sldId id="783" r:id="rId9"/>
    <p:sldId id="784" r:id="rId10"/>
    <p:sldId id="760" r:id="rId11"/>
    <p:sldId id="757" r:id="rId12"/>
    <p:sldId id="773" r:id="rId13"/>
    <p:sldId id="776" r:id="rId14"/>
    <p:sldId id="761" r:id="rId15"/>
    <p:sldId id="764" r:id="rId16"/>
    <p:sldId id="763" r:id="rId17"/>
    <p:sldId id="765" r:id="rId18"/>
    <p:sldId id="457" r:id="rId19"/>
    <p:sldId id="779" r:id="rId20"/>
    <p:sldId id="787" r:id="rId21"/>
    <p:sldId id="777" r:id="rId22"/>
    <p:sldId id="330" r:id="rId23"/>
    <p:sldId id="771" r:id="rId24"/>
    <p:sldId id="772" r:id="rId25"/>
    <p:sldId id="770" r:id="rId26"/>
    <p:sldId id="778" r:id="rId27"/>
    <p:sldId id="786" r:id="rId28"/>
    <p:sldId id="273"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1C1C1"/>
    <a:srgbClr val="E191A4"/>
    <a:srgbClr val="CF1B20"/>
    <a:srgbClr val="01386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787AB55-71B3-C846-88EF-9AA80D782D29}" v="18" dt="2024-02-11T19:11:55.70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065" autoAdjust="0"/>
    <p:restoredTop sz="74378"/>
  </p:normalViewPr>
  <p:slideViewPr>
    <p:cSldViewPr snapToGrid="0">
      <p:cViewPr varScale="1">
        <p:scale>
          <a:sx n="92" d="100"/>
          <a:sy n="92" d="100"/>
        </p:scale>
        <p:origin x="272" y="176"/>
      </p:cViewPr>
      <p:guideLst/>
    </p:cSldViewPr>
  </p:slideViewPr>
  <p:outlineViewPr>
    <p:cViewPr>
      <p:scale>
        <a:sx n="30" d="100"/>
        <a:sy n="30" d="100"/>
      </p:scale>
      <p:origin x="0" y="0"/>
    </p:cViewPr>
  </p:outlin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microsoft.com/office/2016/11/relationships/changesInfo" Target="changesInfos/changesInfo1.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irstyn Brunker" userId="df4fa982-8545-444a-9816-77d8e30bb5e2" providerId="ADAL" clId="{5787AB55-71B3-C846-88EF-9AA80D782D29}"/>
    <pc:docChg chg="custSel addSld delSld modSld">
      <pc:chgData name="Kirstyn Brunker" userId="df4fa982-8545-444a-9816-77d8e30bb5e2" providerId="ADAL" clId="{5787AB55-71B3-C846-88EF-9AA80D782D29}" dt="2024-02-11T19:14:29.227" v="336" actId="20577"/>
      <pc:docMkLst>
        <pc:docMk/>
      </pc:docMkLst>
      <pc:sldChg chg="addSp delSp modSp mod">
        <pc:chgData name="Kirstyn Brunker" userId="df4fa982-8545-444a-9816-77d8e30bb5e2" providerId="ADAL" clId="{5787AB55-71B3-C846-88EF-9AA80D782D29}" dt="2024-02-11T19:10:16.446" v="226" actId="478"/>
        <pc:sldMkLst>
          <pc:docMk/>
          <pc:sldMk cId="3669079725" sldId="775"/>
        </pc:sldMkLst>
        <pc:picChg chg="add del mod">
          <ac:chgData name="Kirstyn Brunker" userId="df4fa982-8545-444a-9816-77d8e30bb5e2" providerId="ADAL" clId="{5787AB55-71B3-C846-88EF-9AA80D782D29}" dt="2024-02-11T19:10:16.446" v="226" actId="478"/>
          <ac:picMkLst>
            <pc:docMk/>
            <pc:sldMk cId="3669079725" sldId="775"/>
            <ac:picMk id="14" creationId="{DAAB05F5-0860-018F-B4A9-06B3865B1C20}"/>
          </ac:picMkLst>
        </pc:picChg>
        <pc:picChg chg="add del">
          <ac:chgData name="Kirstyn Brunker" userId="df4fa982-8545-444a-9816-77d8e30bb5e2" providerId="ADAL" clId="{5787AB55-71B3-C846-88EF-9AA80D782D29}" dt="2024-02-11T18:55:16.687" v="1" actId="478"/>
          <ac:picMkLst>
            <pc:docMk/>
            <pc:sldMk cId="3669079725" sldId="775"/>
            <ac:picMk id="1026" creationId="{917ED322-CB5D-33EE-D259-E6DC9B7DC989}"/>
          </ac:picMkLst>
        </pc:picChg>
        <pc:picChg chg="add mod">
          <ac:chgData name="Kirstyn Brunker" userId="df4fa982-8545-444a-9816-77d8e30bb5e2" providerId="ADAL" clId="{5787AB55-71B3-C846-88EF-9AA80D782D29}" dt="2024-02-11T18:56:41.886" v="6" actId="1076"/>
          <ac:picMkLst>
            <pc:docMk/>
            <pc:sldMk cId="3669079725" sldId="775"/>
            <ac:picMk id="1028" creationId="{AA69CDD5-E247-13A6-2E0D-A833F5C10AA2}"/>
          </ac:picMkLst>
        </pc:picChg>
      </pc:sldChg>
      <pc:sldChg chg="addSp modSp mod">
        <pc:chgData name="Kirstyn Brunker" userId="df4fa982-8545-444a-9816-77d8e30bb5e2" providerId="ADAL" clId="{5787AB55-71B3-C846-88EF-9AA80D782D29}" dt="2024-02-11T19:13:36.415" v="252" actId="20577"/>
        <pc:sldMkLst>
          <pc:docMk/>
          <pc:sldMk cId="997178374" sldId="779"/>
        </pc:sldMkLst>
        <pc:spChg chg="mod">
          <ac:chgData name="Kirstyn Brunker" userId="df4fa982-8545-444a-9816-77d8e30bb5e2" providerId="ADAL" clId="{5787AB55-71B3-C846-88EF-9AA80D782D29}" dt="2024-02-11T19:13:29.433" v="239" actId="20577"/>
          <ac:spMkLst>
            <pc:docMk/>
            <pc:sldMk cId="997178374" sldId="779"/>
            <ac:spMk id="2" creationId="{08D7E068-DA55-BE0A-0B4E-3592B29F6E86}"/>
          </ac:spMkLst>
        </pc:spChg>
        <pc:spChg chg="mod">
          <ac:chgData name="Kirstyn Brunker" userId="df4fa982-8545-444a-9816-77d8e30bb5e2" providerId="ADAL" clId="{5787AB55-71B3-C846-88EF-9AA80D782D29}" dt="2024-02-11T19:13:36.415" v="252" actId="20577"/>
          <ac:spMkLst>
            <pc:docMk/>
            <pc:sldMk cId="997178374" sldId="779"/>
            <ac:spMk id="4" creationId="{4F6DBB29-03D7-A71A-257E-80A4B68A73CD}"/>
          </ac:spMkLst>
        </pc:spChg>
        <pc:picChg chg="add mod">
          <ac:chgData name="Kirstyn Brunker" userId="df4fa982-8545-444a-9816-77d8e30bb5e2" providerId="ADAL" clId="{5787AB55-71B3-C846-88EF-9AA80D782D29}" dt="2024-02-11T19:11:55.700" v="230" actId="1076"/>
          <ac:picMkLst>
            <pc:docMk/>
            <pc:sldMk cId="997178374" sldId="779"/>
            <ac:picMk id="3074" creationId="{0F95B307-DE72-EA4F-F5FF-4C5533FF1B27}"/>
          </ac:picMkLst>
        </pc:picChg>
      </pc:sldChg>
      <pc:sldChg chg="addSp delSp modSp new del mod modClrScheme chgLayout">
        <pc:chgData name="Kirstyn Brunker" userId="df4fa982-8545-444a-9816-77d8e30bb5e2" providerId="ADAL" clId="{5787AB55-71B3-C846-88EF-9AA80D782D29}" dt="2024-02-11T19:05:12.608" v="121" actId="2696"/>
        <pc:sldMkLst>
          <pc:docMk/>
          <pc:sldMk cId="293600242" sldId="787"/>
        </pc:sldMkLst>
        <pc:spChg chg="add mod">
          <ac:chgData name="Kirstyn Brunker" userId="df4fa982-8545-444a-9816-77d8e30bb5e2" providerId="ADAL" clId="{5787AB55-71B3-C846-88EF-9AA80D782D29}" dt="2024-02-11T19:02:50.806" v="57" actId="1076"/>
          <ac:spMkLst>
            <pc:docMk/>
            <pc:sldMk cId="293600242" sldId="787"/>
            <ac:spMk id="4" creationId="{43EDCEAF-E3F7-0D7A-899C-6B2AE5513ACB}"/>
          </ac:spMkLst>
        </pc:spChg>
        <pc:spChg chg="add mod">
          <ac:chgData name="Kirstyn Brunker" userId="df4fa982-8545-444a-9816-77d8e30bb5e2" providerId="ADAL" clId="{5787AB55-71B3-C846-88EF-9AA80D782D29}" dt="2024-02-11T19:02:50.806" v="57" actId="1076"/>
          <ac:spMkLst>
            <pc:docMk/>
            <pc:sldMk cId="293600242" sldId="787"/>
            <ac:spMk id="5" creationId="{5214F32F-1201-E32C-3697-A71F5C18C8CB}"/>
          </ac:spMkLst>
        </pc:spChg>
        <pc:spChg chg="add mod">
          <ac:chgData name="Kirstyn Brunker" userId="df4fa982-8545-444a-9816-77d8e30bb5e2" providerId="ADAL" clId="{5787AB55-71B3-C846-88EF-9AA80D782D29}" dt="2024-02-11T19:02:50.806" v="57" actId="1076"/>
          <ac:spMkLst>
            <pc:docMk/>
            <pc:sldMk cId="293600242" sldId="787"/>
            <ac:spMk id="6" creationId="{8363B295-1D84-4145-2061-8B3C26018036}"/>
          </ac:spMkLst>
        </pc:spChg>
        <pc:spChg chg="add del mod">
          <ac:chgData name="Kirstyn Brunker" userId="df4fa982-8545-444a-9816-77d8e30bb5e2" providerId="ADAL" clId="{5787AB55-71B3-C846-88EF-9AA80D782D29}" dt="2024-02-11T19:01:56.546" v="49" actId="478"/>
          <ac:spMkLst>
            <pc:docMk/>
            <pc:sldMk cId="293600242" sldId="787"/>
            <ac:spMk id="7" creationId="{7FD4056F-0694-9952-65BF-51D2C12ABE43}"/>
          </ac:spMkLst>
        </pc:spChg>
        <pc:spChg chg="add del mod">
          <ac:chgData name="Kirstyn Brunker" userId="df4fa982-8545-444a-9816-77d8e30bb5e2" providerId="ADAL" clId="{5787AB55-71B3-C846-88EF-9AA80D782D29}" dt="2024-02-11T19:01:55.017" v="48" actId="478"/>
          <ac:spMkLst>
            <pc:docMk/>
            <pc:sldMk cId="293600242" sldId="787"/>
            <ac:spMk id="8" creationId="{4790189B-DFFA-D9C7-C72A-41F3AC256044}"/>
          </ac:spMkLst>
        </pc:spChg>
        <pc:spChg chg="add del mod">
          <ac:chgData name="Kirstyn Brunker" userId="df4fa982-8545-444a-9816-77d8e30bb5e2" providerId="ADAL" clId="{5787AB55-71B3-C846-88EF-9AA80D782D29}" dt="2024-02-11T19:01:53.969" v="47" actId="478"/>
          <ac:spMkLst>
            <pc:docMk/>
            <pc:sldMk cId="293600242" sldId="787"/>
            <ac:spMk id="9" creationId="{8970785B-916B-79C7-FA80-3E35462B7C1B}"/>
          </ac:spMkLst>
        </pc:spChg>
        <pc:spChg chg="add mod ord">
          <ac:chgData name="Kirstyn Brunker" userId="df4fa982-8545-444a-9816-77d8e30bb5e2" providerId="ADAL" clId="{5787AB55-71B3-C846-88EF-9AA80D782D29}" dt="2024-02-11T19:03:09.517" v="75" actId="20577"/>
          <ac:spMkLst>
            <pc:docMk/>
            <pc:sldMk cId="293600242" sldId="787"/>
            <ac:spMk id="10" creationId="{AD5A5969-F192-6D48-EF09-25758E8A28D9}"/>
          </ac:spMkLst>
        </pc:spChg>
        <pc:picChg chg="add mod modCrop">
          <ac:chgData name="Kirstyn Brunker" userId="df4fa982-8545-444a-9816-77d8e30bb5e2" providerId="ADAL" clId="{5787AB55-71B3-C846-88EF-9AA80D782D29}" dt="2024-02-11T19:02:50.806" v="57" actId="1076"/>
          <ac:picMkLst>
            <pc:docMk/>
            <pc:sldMk cId="293600242" sldId="787"/>
            <ac:picMk id="3" creationId="{AB477798-05B0-C450-90CC-433B65E39807}"/>
          </ac:picMkLst>
        </pc:picChg>
      </pc:sldChg>
      <pc:sldChg chg="addSp delSp modSp new mod modClrScheme chgLayout">
        <pc:chgData name="Kirstyn Brunker" userId="df4fa982-8545-444a-9816-77d8e30bb5e2" providerId="ADAL" clId="{5787AB55-71B3-C846-88EF-9AA80D782D29}" dt="2024-02-11T19:14:29.227" v="336" actId="20577"/>
        <pc:sldMkLst>
          <pc:docMk/>
          <pc:sldMk cId="510613852" sldId="787"/>
        </pc:sldMkLst>
        <pc:spChg chg="del">
          <ac:chgData name="Kirstyn Brunker" userId="df4fa982-8545-444a-9816-77d8e30bb5e2" providerId="ADAL" clId="{5787AB55-71B3-C846-88EF-9AA80D782D29}" dt="2024-02-11T19:10:21.659" v="227"/>
          <ac:spMkLst>
            <pc:docMk/>
            <pc:sldMk cId="510613852" sldId="787"/>
            <ac:spMk id="2" creationId="{94DCB03A-10D9-B3D7-4FCB-657416CA383D}"/>
          </ac:spMkLst>
        </pc:spChg>
        <pc:spChg chg="mod ord">
          <ac:chgData name="Kirstyn Brunker" userId="df4fa982-8545-444a-9816-77d8e30bb5e2" providerId="ADAL" clId="{5787AB55-71B3-C846-88EF-9AA80D782D29}" dt="2024-02-11T19:14:20.432" v="334" actId="26606"/>
          <ac:spMkLst>
            <pc:docMk/>
            <pc:sldMk cId="510613852" sldId="787"/>
            <ac:spMk id="3" creationId="{061B5CB3-A18C-E790-DAE1-B876A55F2A0F}"/>
          </ac:spMkLst>
        </pc:spChg>
        <pc:spChg chg="mod">
          <ac:chgData name="Kirstyn Brunker" userId="df4fa982-8545-444a-9816-77d8e30bb5e2" providerId="ADAL" clId="{5787AB55-71B3-C846-88EF-9AA80D782D29}" dt="2024-02-11T19:14:29.227" v="336" actId="20577"/>
          <ac:spMkLst>
            <pc:docMk/>
            <pc:sldMk cId="510613852" sldId="787"/>
            <ac:spMk id="4" creationId="{D971B4DC-683A-C2CA-FBBE-5E11123EF98C}"/>
          </ac:spMkLst>
        </pc:spChg>
        <pc:picChg chg="add mod">
          <ac:chgData name="Kirstyn Brunker" userId="df4fa982-8545-444a-9816-77d8e30bb5e2" providerId="ADAL" clId="{5787AB55-71B3-C846-88EF-9AA80D782D29}" dt="2024-02-11T19:14:20.432" v="334" actId="26606"/>
          <ac:picMkLst>
            <pc:docMk/>
            <pc:sldMk cId="510613852" sldId="787"/>
            <ac:picMk id="5" creationId="{CF0E0162-89FC-0109-06F8-BD91DF670AEC}"/>
          </ac:picMkLst>
        </pc:picChg>
      </pc:sldChg>
      <pc:sldChg chg="new del">
        <pc:chgData name="Kirstyn Brunker" userId="df4fa982-8545-444a-9816-77d8e30bb5e2" providerId="ADAL" clId="{5787AB55-71B3-C846-88EF-9AA80D782D29}" dt="2024-02-11T19:03:17.516" v="76" actId="2696"/>
        <pc:sldMkLst>
          <pc:docMk/>
          <pc:sldMk cId="3097039602" sldId="788"/>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7307643-29A0-49DF-80B7-8B27D26E952B}" type="doc">
      <dgm:prSet loTypeId="urn:microsoft.com/office/officeart/2005/8/layout/default" loCatId="list" qsTypeId="urn:microsoft.com/office/officeart/2005/8/quickstyle/simple4" qsCatId="simple" csTypeId="urn:microsoft.com/office/officeart/2005/8/colors/accent2_2" csCatId="accent2"/>
      <dgm:spPr/>
      <dgm:t>
        <a:bodyPr/>
        <a:lstStyle/>
        <a:p>
          <a:endParaRPr lang="en-US"/>
        </a:p>
      </dgm:t>
    </dgm:pt>
    <dgm:pt modelId="{924AED01-1EAB-4912-AA73-7231BB853C50}">
      <dgm:prSet/>
      <dgm:spPr/>
      <dgm:t>
        <a:bodyPr/>
        <a:lstStyle/>
        <a:p>
          <a:r>
            <a:rPr lang="en-GB" b="1"/>
            <a:t>Quality control</a:t>
          </a:r>
          <a:endParaRPr lang="en-US"/>
        </a:p>
      </dgm:t>
    </dgm:pt>
    <dgm:pt modelId="{91822FB1-6E23-4D54-BC06-0867F9388B4C}" type="parTrans" cxnId="{F3DBB71A-A727-4060-AB99-6644481D25D4}">
      <dgm:prSet/>
      <dgm:spPr/>
      <dgm:t>
        <a:bodyPr/>
        <a:lstStyle/>
        <a:p>
          <a:endParaRPr lang="en-US"/>
        </a:p>
      </dgm:t>
    </dgm:pt>
    <dgm:pt modelId="{D1A6F784-C2FF-4B6D-84DD-3B1A0326E545}" type="sibTrans" cxnId="{F3DBB71A-A727-4060-AB99-6644481D25D4}">
      <dgm:prSet/>
      <dgm:spPr/>
      <dgm:t>
        <a:bodyPr/>
        <a:lstStyle/>
        <a:p>
          <a:endParaRPr lang="en-US"/>
        </a:p>
      </dgm:t>
    </dgm:pt>
    <dgm:pt modelId="{58CC024A-850F-4E22-BE37-E571BD59F009}">
      <dgm:prSet/>
      <dgm:spPr/>
      <dgm:t>
        <a:bodyPr/>
        <a:lstStyle/>
        <a:p>
          <a:r>
            <a:rPr lang="en-GB" b="1" i="0"/>
            <a:t>Fragmentation</a:t>
          </a:r>
          <a:endParaRPr lang="en-US"/>
        </a:p>
      </dgm:t>
    </dgm:pt>
    <dgm:pt modelId="{37CEDD22-2A54-4FD9-82E2-2684AB20D3AC}" type="parTrans" cxnId="{50C2D9D0-A947-477E-8E18-FA5F8E09B8BB}">
      <dgm:prSet/>
      <dgm:spPr/>
      <dgm:t>
        <a:bodyPr/>
        <a:lstStyle/>
        <a:p>
          <a:endParaRPr lang="en-US"/>
        </a:p>
      </dgm:t>
    </dgm:pt>
    <dgm:pt modelId="{1B6512C0-4456-46AD-AF91-1CAC12F76D52}" type="sibTrans" cxnId="{50C2D9D0-A947-477E-8E18-FA5F8E09B8BB}">
      <dgm:prSet/>
      <dgm:spPr/>
      <dgm:t>
        <a:bodyPr/>
        <a:lstStyle/>
        <a:p>
          <a:endParaRPr lang="en-US"/>
        </a:p>
      </dgm:t>
    </dgm:pt>
    <dgm:pt modelId="{D1AEC6BA-CCCC-4538-95F6-C40BEF6B607E}">
      <dgm:prSet/>
      <dgm:spPr/>
      <dgm:t>
        <a:bodyPr/>
        <a:lstStyle/>
        <a:p>
          <a:r>
            <a:rPr lang="en-GB" b="1"/>
            <a:t>End repair</a:t>
          </a:r>
          <a:endParaRPr lang="en-US"/>
        </a:p>
      </dgm:t>
    </dgm:pt>
    <dgm:pt modelId="{7171CBA1-062B-4E72-9763-B4625535CA46}" type="parTrans" cxnId="{1560AC8B-FD81-43DC-9E9B-2A42F0A9E50E}">
      <dgm:prSet/>
      <dgm:spPr/>
      <dgm:t>
        <a:bodyPr/>
        <a:lstStyle/>
        <a:p>
          <a:endParaRPr lang="en-US"/>
        </a:p>
      </dgm:t>
    </dgm:pt>
    <dgm:pt modelId="{FFABD8DA-8891-41C9-8483-C9EF16C35697}" type="sibTrans" cxnId="{1560AC8B-FD81-43DC-9E9B-2A42F0A9E50E}">
      <dgm:prSet/>
      <dgm:spPr/>
      <dgm:t>
        <a:bodyPr/>
        <a:lstStyle/>
        <a:p>
          <a:endParaRPr lang="en-US"/>
        </a:p>
      </dgm:t>
    </dgm:pt>
    <dgm:pt modelId="{ABFCEF78-8A9A-45E7-9498-B4540713DFF3}">
      <dgm:prSet/>
      <dgm:spPr/>
      <dgm:t>
        <a:bodyPr/>
        <a:lstStyle/>
        <a:p>
          <a:r>
            <a:rPr lang="en-GB" b="1" i="0"/>
            <a:t>Size selection</a:t>
          </a:r>
          <a:endParaRPr lang="en-US"/>
        </a:p>
      </dgm:t>
    </dgm:pt>
    <dgm:pt modelId="{2FA5F68E-724A-46AD-B668-3D2D421B3E98}" type="parTrans" cxnId="{4FFADDF8-A6A5-47BF-A4FD-142277595F4F}">
      <dgm:prSet/>
      <dgm:spPr/>
      <dgm:t>
        <a:bodyPr/>
        <a:lstStyle/>
        <a:p>
          <a:endParaRPr lang="en-US"/>
        </a:p>
      </dgm:t>
    </dgm:pt>
    <dgm:pt modelId="{B711BB43-BE43-4909-83D5-9B8F23A4C7EE}" type="sibTrans" cxnId="{4FFADDF8-A6A5-47BF-A4FD-142277595F4F}">
      <dgm:prSet/>
      <dgm:spPr/>
      <dgm:t>
        <a:bodyPr/>
        <a:lstStyle/>
        <a:p>
          <a:endParaRPr lang="en-US"/>
        </a:p>
      </dgm:t>
    </dgm:pt>
    <dgm:pt modelId="{4514944B-50B8-433F-AAF6-8B81174385B6}">
      <dgm:prSet/>
      <dgm:spPr/>
      <dgm:t>
        <a:bodyPr/>
        <a:lstStyle/>
        <a:p>
          <a:r>
            <a:rPr lang="en-GB" b="1"/>
            <a:t>Amplification</a:t>
          </a:r>
          <a:endParaRPr lang="en-US"/>
        </a:p>
      </dgm:t>
    </dgm:pt>
    <dgm:pt modelId="{700BC86F-AC2B-4CB9-BDC4-507F52048556}" type="parTrans" cxnId="{C8F76703-89E8-479F-92C0-B2C4B4ECE231}">
      <dgm:prSet/>
      <dgm:spPr/>
      <dgm:t>
        <a:bodyPr/>
        <a:lstStyle/>
        <a:p>
          <a:endParaRPr lang="en-US"/>
        </a:p>
      </dgm:t>
    </dgm:pt>
    <dgm:pt modelId="{4BD0C0F7-1764-480B-BC78-DB5B70CB4FFA}" type="sibTrans" cxnId="{C8F76703-89E8-479F-92C0-B2C4B4ECE231}">
      <dgm:prSet/>
      <dgm:spPr/>
      <dgm:t>
        <a:bodyPr/>
        <a:lstStyle/>
        <a:p>
          <a:endParaRPr lang="en-US"/>
        </a:p>
      </dgm:t>
    </dgm:pt>
    <dgm:pt modelId="{A689A413-3614-4DCD-BDA7-55BE332632A3}">
      <dgm:prSet/>
      <dgm:spPr/>
      <dgm:t>
        <a:bodyPr/>
        <a:lstStyle/>
        <a:p>
          <a:r>
            <a:rPr lang="en-GB" b="1"/>
            <a:t>Index/barcoding</a:t>
          </a:r>
          <a:endParaRPr lang="en-US"/>
        </a:p>
      </dgm:t>
    </dgm:pt>
    <dgm:pt modelId="{56CC783B-6FBE-49F5-830D-D6B52C7D7EDF}" type="parTrans" cxnId="{C98C28E7-2D20-4816-83DE-3F2080003B6A}">
      <dgm:prSet/>
      <dgm:spPr/>
      <dgm:t>
        <a:bodyPr/>
        <a:lstStyle/>
        <a:p>
          <a:endParaRPr lang="en-US"/>
        </a:p>
      </dgm:t>
    </dgm:pt>
    <dgm:pt modelId="{F3FB2257-0ECD-4F5F-AC67-2B7AF8B53DD8}" type="sibTrans" cxnId="{C98C28E7-2D20-4816-83DE-3F2080003B6A}">
      <dgm:prSet/>
      <dgm:spPr/>
      <dgm:t>
        <a:bodyPr/>
        <a:lstStyle/>
        <a:p>
          <a:endParaRPr lang="en-US"/>
        </a:p>
      </dgm:t>
    </dgm:pt>
    <dgm:pt modelId="{60FD255A-6D96-4F8A-BDC3-929F385C458A}">
      <dgm:prSet/>
      <dgm:spPr/>
      <dgm:t>
        <a:bodyPr/>
        <a:lstStyle/>
        <a:p>
          <a:r>
            <a:rPr lang="en-GB" b="1"/>
            <a:t>Adaptor ligation</a:t>
          </a:r>
          <a:endParaRPr lang="en-US"/>
        </a:p>
      </dgm:t>
    </dgm:pt>
    <dgm:pt modelId="{51AB56C3-D22B-4957-A732-B212894D6F61}" type="parTrans" cxnId="{75E2DFEA-A139-43CF-8117-43A4FB0679C8}">
      <dgm:prSet/>
      <dgm:spPr/>
      <dgm:t>
        <a:bodyPr/>
        <a:lstStyle/>
        <a:p>
          <a:endParaRPr lang="en-US"/>
        </a:p>
      </dgm:t>
    </dgm:pt>
    <dgm:pt modelId="{5213B03D-1F43-492A-B893-0542A3A972EE}" type="sibTrans" cxnId="{75E2DFEA-A139-43CF-8117-43A4FB0679C8}">
      <dgm:prSet/>
      <dgm:spPr/>
      <dgm:t>
        <a:bodyPr/>
        <a:lstStyle/>
        <a:p>
          <a:endParaRPr lang="en-US"/>
        </a:p>
      </dgm:t>
    </dgm:pt>
    <dgm:pt modelId="{38D94BB9-CA2B-4E9D-9290-E2112289DDB1}">
      <dgm:prSet/>
      <dgm:spPr/>
      <dgm:t>
        <a:bodyPr/>
        <a:lstStyle/>
        <a:p>
          <a:r>
            <a:rPr lang="en-GB" b="1"/>
            <a:t>Quantification</a:t>
          </a:r>
          <a:endParaRPr lang="en-US"/>
        </a:p>
      </dgm:t>
    </dgm:pt>
    <dgm:pt modelId="{313BD93C-5D7C-46F9-85C7-F7C59515F740}" type="parTrans" cxnId="{BE9198E9-F8D4-4B67-9565-C569EB332DBE}">
      <dgm:prSet/>
      <dgm:spPr/>
      <dgm:t>
        <a:bodyPr/>
        <a:lstStyle/>
        <a:p>
          <a:endParaRPr lang="en-US"/>
        </a:p>
      </dgm:t>
    </dgm:pt>
    <dgm:pt modelId="{BB8CDB2E-3EE9-48CE-B3A3-9F3597B08BE9}" type="sibTrans" cxnId="{BE9198E9-F8D4-4B67-9565-C569EB332DBE}">
      <dgm:prSet/>
      <dgm:spPr/>
      <dgm:t>
        <a:bodyPr/>
        <a:lstStyle/>
        <a:p>
          <a:endParaRPr lang="en-US"/>
        </a:p>
      </dgm:t>
    </dgm:pt>
    <dgm:pt modelId="{4A38F607-687C-5043-9F73-E374FD4B34D7}" type="pres">
      <dgm:prSet presAssocID="{87307643-29A0-49DF-80B7-8B27D26E952B}" presName="diagram" presStyleCnt="0">
        <dgm:presLayoutVars>
          <dgm:dir/>
          <dgm:resizeHandles val="exact"/>
        </dgm:presLayoutVars>
      </dgm:prSet>
      <dgm:spPr/>
    </dgm:pt>
    <dgm:pt modelId="{81558A89-34F8-DE4E-BA8D-4A729B1DBB27}" type="pres">
      <dgm:prSet presAssocID="{924AED01-1EAB-4912-AA73-7231BB853C50}" presName="node" presStyleLbl="node1" presStyleIdx="0" presStyleCnt="8">
        <dgm:presLayoutVars>
          <dgm:bulletEnabled val="1"/>
        </dgm:presLayoutVars>
      </dgm:prSet>
      <dgm:spPr/>
    </dgm:pt>
    <dgm:pt modelId="{8B94C359-9A85-584C-9E12-9DF894A03C0C}" type="pres">
      <dgm:prSet presAssocID="{D1A6F784-C2FF-4B6D-84DD-3B1A0326E545}" presName="sibTrans" presStyleCnt="0"/>
      <dgm:spPr/>
    </dgm:pt>
    <dgm:pt modelId="{63E2A978-27AE-0645-A1D8-2FBE1FC23E6D}" type="pres">
      <dgm:prSet presAssocID="{58CC024A-850F-4E22-BE37-E571BD59F009}" presName="node" presStyleLbl="node1" presStyleIdx="1" presStyleCnt="8">
        <dgm:presLayoutVars>
          <dgm:bulletEnabled val="1"/>
        </dgm:presLayoutVars>
      </dgm:prSet>
      <dgm:spPr/>
    </dgm:pt>
    <dgm:pt modelId="{48956BB1-32BF-7643-8503-F3D6FC3D92F5}" type="pres">
      <dgm:prSet presAssocID="{1B6512C0-4456-46AD-AF91-1CAC12F76D52}" presName="sibTrans" presStyleCnt="0"/>
      <dgm:spPr/>
    </dgm:pt>
    <dgm:pt modelId="{BF21DF30-8140-AB4D-A576-4887F727A372}" type="pres">
      <dgm:prSet presAssocID="{D1AEC6BA-CCCC-4538-95F6-C40BEF6B607E}" presName="node" presStyleLbl="node1" presStyleIdx="2" presStyleCnt="8">
        <dgm:presLayoutVars>
          <dgm:bulletEnabled val="1"/>
        </dgm:presLayoutVars>
      </dgm:prSet>
      <dgm:spPr/>
    </dgm:pt>
    <dgm:pt modelId="{DE3CE994-D2B7-B24D-A86B-7D438C6570DB}" type="pres">
      <dgm:prSet presAssocID="{FFABD8DA-8891-41C9-8483-C9EF16C35697}" presName="sibTrans" presStyleCnt="0"/>
      <dgm:spPr/>
    </dgm:pt>
    <dgm:pt modelId="{92B6A230-9645-4D46-BBCC-7EDD27EDFC00}" type="pres">
      <dgm:prSet presAssocID="{ABFCEF78-8A9A-45E7-9498-B4540713DFF3}" presName="node" presStyleLbl="node1" presStyleIdx="3" presStyleCnt="8">
        <dgm:presLayoutVars>
          <dgm:bulletEnabled val="1"/>
        </dgm:presLayoutVars>
      </dgm:prSet>
      <dgm:spPr/>
    </dgm:pt>
    <dgm:pt modelId="{A1D84CFA-F713-8649-BFFF-12DB8B52A84A}" type="pres">
      <dgm:prSet presAssocID="{B711BB43-BE43-4909-83D5-9B8F23A4C7EE}" presName="sibTrans" presStyleCnt="0"/>
      <dgm:spPr/>
    </dgm:pt>
    <dgm:pt modelId="{094F325C-6258-EC4E-A5AB-790596C14650}" type="pres">
      <dgm:prSet presAssocID="{4514944B-50B8-433F-AAF6-8B81174385B6}" presName="node" presStyleLbl="node1" presStyleIdx="4" presStyleCnt="8">
        <dgm:presLayoutVars>
          <dgm:bulletEnabled val="1"/>
        </dgm:presLayoutVars>
      </dgm:prSet>
      <dgm:spPr/>
    </dgm:pt>
    <dgm:pt modelId="{903FE4F9-A965-8B48-8D22-CD7180C0263D}" type="pres">
      <dgm:prSet presAssocID="{4BD0C0F7-1764-480B-BC78-DB5B70CB4FFA}" presName="sibTrans" presStyleCnt="0"/>
      <dgm:spPr/>
    </dgm:pt>
    <dgm:pt modelId="{BF7B76AB-98E4-4440-8A49-375733720A2E}" type="pres">
      <dgm:prSet presAssocID="{A689A413-3614-4DCD-BDA7-55BE332632A3}" presName="node" presStyleLbl="node1" presStyleIdx="5" presStyleCnt="8">
        <dgm:presLayoutVars>
          <dgm:bulletEnabled val="1"/>
        </dgm:presLayoutVars>
      </dgm:prSet>
      <dgm:spPr/>
    </dgm:pt>
    <dgm:pt modelId="{EFE03FB7-FD2C-B447-9CBF-34CAA8CE1A6B}" type="pres">
      <dgm:prSet presAssocID="{F3FB2257-0ECD-4F5F-AC67-2B7AF8B53DD8}" presName="sibTrans" presStyleCnt="0"/>
      <dgm:spPr/>
    </dgm:pt>
    <dgm:pt modelId="{763FC026-65F0-F549-975F-D29D35A0581E}" type="pres">
      <dgm:prSet presAssocID="{60FD255A-6D96-4F8A-BDC3-929F385C458A}" presName="node" presStyleLbl="node1" presStyleIdx="6" presStyleCnt="8">
        <dgm:presLayoutVars>
          <dgm:bulletEnabled val="1"/>
        </dgm:presLayoutVars>
      </dgm:prSet>
      <dgm:spPr/>
    </dgm:pt>
    <dgm:pt modelId="{360E5C86-0DA6-E848-8840-8CDBA113AA57}" type="pres">
      <dgm:prSet presAssocID="{5213B03D-1F43-492A-B893-0542A3A972EE}" presName="sibTrans" presStyleCnt="0"/>
      <dgm:spPr/>
    </dgm:pt>
    <dgm:pt modelId="{8C613EDC-6D46-134B-94DA-4D98B14447DE}" type="pres">
      <dgm:prSet presAssocID="{38D94BB9-CA2B-4E9D-9290-E2112289DDB1}" presName="node" presStyleLbl="node1" presStyleIdx="7" presStyleCnt="8">
        <dgm:presLayoutVars>
          <dgm:bulletEnabled val="1"/>
        </dgm:presLayoutVars>
      </dgm:prSet>
      <dgm:spPr/>
    </dgm:pt>
  </dgm:ptLst>
  <dgm:cxnLst>
    <dgm:cxn modelId="{C8F76703-89E8-479F-92C0-B2C4B4ECE231}" srcId="{87307643-29A0-49DF-80B7-8B27D26E952B}" destId="{4514944B-50B8-433F-AAF6-8B81174385B6}" srcOrd="4" destOrd="0" parTransId="{700BC86F-AC2B-4CB9-BDC4-507F52048556}" sibTransId="{4BD0C0F7-1764-480B-BC78-DB5B70CB4FFA}"/>
    <dgm:cxn modelId="{FA38B919-CECC-AE46-9E11-C6F608EC39A2}" type="presOf" srcId="{ABFCEF78-8A9A-45E7-9498-B4540713DFF3}" destId="{92B6A230-9645-4D46-BBCC-7EDD27EDFC00}" srcOrd="0" destOrd="0" presId="urn:microsoft.com/office/officeart/2005/8/layout/default"/>
    <dgm:cxn modelId="{F3DBB71A-A727-4060-AB99-6644481D25D4}" srcId="{87307643-29A0-49DF-80B7-8B27D26E952B}" destId="{924AED01-1EAB-4912-AA73-7231BB853C50}" srcOrd="0" destOrd="0" parTransId="{91822FB1-6E23-4D54-BC06-0867F9388B4C}" sibTransId="{D1A6F784-C2FF-4B6D-84DD-3B1A0326E545}"/>
    <dgm:cxn modelId="{48EA3429-7ECE-FC48-8964-980A93DD824C}" type="presOf" srcId="{87307643-29A0-49DF-80B7-8B27D26E952B}" destId="{4A38F607-687C-5043-9F73-E374FD4B34D7}" srcOrd="0" destOrd="0" presId="urn:microsoft.com/office/officeart/2005/8/layout/default"/>
    <dgm:cxn modelId="{82D78746-ADE2-2148-A7D1-361CAE776D30}" type="presOf" srcId="{58CC024A-850F-4E22-BE37-E571BD59F009}" destId="{63E2A978-27AE-0645-A1D8-2FBE1FC23E6D}" srcOrd="0" destOrd="0" presId="urn:microsoft.com/office/officeart/2005/8/layout/default"/>
    <dgm:cxn modelId="{C148CE5C-0306-A74C-83BD-7749AFEFF409}" type="presOf" srcId="{D1AEC6BA-CCCC-4538-95F6-C40BEF6B607E}" destId="{BF21DF30-8140-AB4D-A576-4887F727A372}" srcOrd="0" destOrd="0" presId="urn:microsoft.com/office/officeart/2005/8/layout/default"/>
    <dgm:cxn modelId="{1560AC8B-FD81-43DC-9E9B-2A42F0A9E50E}" srcId="{87307643-29A0-49DF-80B7-8B27D26E952B}" destId="{D1AEC6BA-CCCC-4538-95F6-C40BEF6B607E}" srcOrd="2" destOrd="0" parTransId="{7171CBA1-062B-4E72-9763-B4625535CA46}" sibTransId="{FFABD8DA-8891-41C9-8483-C9EF16C35697}"/>
    <dgm:cxn modelId="{518E97AA-5673-F742-92C3-7A6ED5C018A8}" type="presOf" srcId="{924AED01-1EAB-4912-AA73-7231BB853C50}" destId="{81558A89-34F8-DE4E-BA8D-4A729B1DBB27}" srcOrd="0" destOrd="0" presId="urn:microsoft.com/office/officeart/2005/8/layout/default"/>
    <dgm:cxn modelId="{11C290B5-8558-A74A-8FA6-BD20D2F910AA}" type="presOf" srcId="{4514944B-50B8-433F-AAF6-8B81174385B6}" destId="{094F325C-6258-EC4E-A5AB-790596C14650}" srcOrd="0" destOrd="0" presId="urn:microsoft.com/office/officeart/2005/8/layout/default"/>
    <dgm:cxn modelId="{50C2D9D0-A947-477E-8E18-FA5F8E09B8BB}" srcId="{87307643-29A0-49DF-80B7-8B27D26E952B}" destId="{58CC024A-850F-4E22-BE37-E571BD59F009}" srcOrd="1" destOrd="0" parTransId="{37CEDD22-2A54-4FD9-82E2-2684AB20D3AC}" sibTransId="{1B6512C0-4456-46AD-AF91-1CAC12F76D52}"/>
    <dgm:cxn modelId="{B16B7DDD-AF28-F34D-B03B-F72B4402AB10}" type="presOf" srcId="{60FD255A-6D96-4F8A-BDC3-929F385C458A}" destId="{763FC026-65F0-F549-975F-D29D35A0581E}" srcOrd="0" destOrd="0" presId="urn:microsoft.com/office/officeart/2005/8/layout/default"/>
    <dgm:cxn modelId="{9FDF4FE2-F7E1-5142-BB14-EA3A18A123B2}" type="presOf" srcId="{A689A413-3614-4DCD-BDA7-55BE332632A3}" destId="{BF7B76AB-98E4-4440-8A49-375733720A2E}" srcOrd="0" destOrd="0" presId="urn:microsoft.com/office/officeart/2005/8/layout/default"/>
    <dgm:cxn modelId="{C98C28E7-2D20-4816-83DE-3F2080003B6A}" srcId="{87307643-29A0-49DF-80B7-8B27D26E952B}" destId="{A689A413-3614-4DCD-BDA7-55BE332632A3}" srcOrd="5" destOrd="0" parTransId="{56CC783B-6FBE-49F5-830D-D6B52C7D7EDF}" sibTransId="{F3FB2257-0ECD-4F5F-AC67-2B7AF8B53DD8}"/>
    <dgm:cxn modelId="{BE9198E9-F8D4-4B67-9565-C569EB332DBE}" srcId="{87307643-29A0-49DF-80B7-8B27D26E952B}" destId="{38D94BB9-CA2B-4E9D-9290-E2112289DDB1}" srcOrd="7" destOrd="0" parTransId="{313BD93C-5D7C-46F9-85C7-F7C59515F740}" sibTransId="{BB8CDB2E-3EE9-48CE-B3A3-9F3597B08BE9}"/>
    <dgm:cxn modelId="{75E2DFEA-A139-43CF-8117-43A4FB0679C8}" srcId="{87307643-29A0-49DF-80B7-8B27D26E952B}" destId="{60FD255A-6D96-4F8A-BDC3-929F385C458A}" srcOrd="6" destOrd="0" parTransId="{51AB56C3-D22B-4957-A732-B212894D6F61}" sibTransId="{5213B03D-1F43-492A-B893-0542A3A972EE}"/>
    <dgm:cxn modelId="{CA6A64F0-A2E3-C94B-8F7C-CF7810094893}" type="presOf" srcId="{38D94BB9-CA2B-4E9D-9290-E2112289DDB1}" destId="{8C613EDC-6D46-134B-94DA-4D98B14447DE}" srcOrd="0" destOrd="0" presId="urn:microsoft.com/office/officeart/2005/8/layout/default"/>
    <dgm:cxn modelId="{4FFADDF8-A6A5-47BF-A4FD-142277595F4F}" srcId="{87307643-29A0-49DF-80B7-8B27D26E952B}" destId="{ABFCEF78-8A9A-45E7-9498-B4540713DFF3}" srcOrd="3" destOrd="0" parTransId="{2FA5F68E-724A-46AD-B668-3D2D421B3E98}" sibTransId="{B711BB43-BE43-4909-83D5-9B8F23A4C7EE}"/>
    <dgm:cxn modelId="{A1687707-C542-294E-B313-B0224E373515}" type="presParOf" srcId="{4A38F607-687C-5043-9F73-E374FD4B34D7}" destId="{81558A89-34F8-DE4E-BA8D-4A729B1DBB27}" srcOrd="0" destOrd="0" presId="urn:microsoft.com/office/officeart/2005/8/layout/default"/>
    <dgm:cxn modelId="{EA952B4E-3DCA-194D-BA41-85F98408F086}" type="presParOf" srcId="{4A38F607-687C-5043-9F73-E374FD4B34D7}" destId="{8B94C359-9A85-584C-9E12-9DF894A03C0C}" srcOrd="1" destOrd="0" presId="urn:microsoft.com/office/officeart/2005/8/layout/default"/>
    <dgm:cxn modelId="{6AB237A2-05A8-464D-917C-9AB702BB1A85}" type="presParOf" srcId="{4A38F607-687C-5043-9F73-E374FD4B34D7}" destId="{63E2A978-27AE-0645-A1D8-2FBE1FC23E6D}" srcOrd="2" destOrd="0" presId="urn:microsoft.com/office/officeart/2005/8/layout/default"/>
    <dgm:cxn modelId="{F35125EC-6FA9-4247-B6DD-459B2E413CFA}" type="presParOf" srcId="{4A38F607-687C-5043-9F73-E374FD4B34D7}" destId="{48956BB1-32BF-7643-8503-F3D6FC3D92F5}" srcOrd="3" destOrd="0" presId="urn:microsoft.com/office/officeart/2005/8/layout/default"/>
    <dgm:cxn modelId="{40E7EA3C-9E10-654C-AED2-7F82E96D482D}" type="presParOf" srcId="{4A38F607-687C-5043-9F73-E374FD4B34D7}" destId="{BF21DF30-8140-AB4D-A576-4887F727A372}" srcOrd="4" destOrd="0" presId="urn:microsoft.com/office/officeart/2005/8/layout/default"/>
    <dgm:cxn modelId="{DDF4291E-636E-8244-A678-09D8DD57B938}" type="presParOf" srcId="{4A38F607-687C-5043-9F73-E374FD4B34D7}" destId="{DE3CE994-D2B7-B24D-A86B-7D438C6570DB}" srcOrd="5" destOrd="0" presId="urn:microsoft.com/office/officeart/2005/8/layout/default"/>
    <dgm:cxn modelId="{27D69BEE-6584-6146-A72C-B4E4755AB529}" type="presParOf" srcId="{4A38F607-687C-5043-9F73-E374FD4B34D7}" destId="{92B6A230-9645-4D46-BBCC-7EDD27EDFC00}" srcOrd="6" destOrd="0" presId="urn:microsoft.com/office/officeart/2005/8/layout/default"/>
    <dgm:cxn modelId="{197E8AFD-2841-E24D-B5BD-2C1ACB7E7B5F}" type="presParOf" srcId="{4A38F607-687C-5043-9F73-E374FD4B34D7}" destId="{A1D84CFA-F713-8649-BFFF-12DB8B52A84A}" srcOrd="7" destOrd="0" presId="urn:microsoft.com/office/officeart/2005/8/layout/default"/>
    <dgm:cxn modelId="{014B4A4A-6656-C645-AA51-16D77D26FE10}" type="presParOf" srcId="{4A38F607-687C-5043-9F73-E374FD4B34D7}" destId="{094F325C-6258-EC4E-A5AB-790596C14650}" srcOrd="8" destOrd="0" presId="urn:microsoft.com/office/officeart/2005/8/layout/default"/>
    <dgm:cxn modelId="{4DF418DB-5B91-4F4F-AA48-7C2E668D85A6}" type="presParOf" srcId="{4A38F607-687C-5043-9F73-E374FD4B34D7}" destId="{903FE4F9-A965-8B48-8D22-CD7180C0263D}" srcOrd="9" destOrd="0" presId="urn:microsoft.com/office/officeart/2005/8/layout/default"/>
    <dgm:cxn modelId="{71FAD161-00A6-9344-866C-B8036A188B28}" type="presParOf" srcId="{4A38F607-687C-5043-9F73-E374FD4B34D7}" destId="{BF7B76AB-98E4-4440-8A49-375733720A2E}" srcOrd="10" destOrd="0" presId="urn:microsoft.com/office/officeart/2005/8/layout/default"/>
    <dgm:cxn modelId="{F38D332E-6A19-AF48-B096-664247CAF6F2}" type="presParOf" srcId="{4A38F607-687C-5043-9F73-E374FD4B34D7}" destId="{EFE03FB7-FD2C-B447-9CBF-34CAA8CE1A6B}" srcOrd="11" destOrd="0" presId="urn:microsoft.com/office/officeart/2005/8/layout/default"/>
    <dgm:cxn modelId="{C8A0BFD4-4DD7-0548-8672-9993D5560F2C}" type="presParOf" srcId="{4A38F607-687C-5043-9F73-E374FD4B34D7}" destId="{763FC026-65F0-F549-975F-D29D35A0581E}" srcOrd="12" destOrd="0" presId="urn:microsoft.com/office/officeart/2005/8/layout/default"/>
    <dgm:cxn modelId="{0EEADF8A-F05C-344A-8690-7E694FF555B7}" type="presParOf" srcId="{4A38F607-687C-5043-9F73-E374FD4B34D7}" destId="{360E5C86-0DA6-E848-8840-8CDBA113AA57}" srcOrd="13" destOrd="0" presId="urn:microsoft.com/office/officeart/2005/8/layout/default"/>
    <dgm:cxn modelId="{DCE1A884-FE54-0641-9704-80BB5ADA2953}" type="presParOf" srcId="{4A38F607-687C-5043-9F73-E374FD4B34D7}" destId="{8C613EDC-6D46-134B-94DA-4D98B14447DE}" srcOrd="14"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7A65380-4E82-45CA-B297-418F83FE0602}" type="doc">
      <dgm:prSet loTypeId="urn:microsoft.com/office/officeart/2005/8/layout/vList2" loCatId="list" qsTypeId="urn:microsoft.com/office/officeart/2005/8/quickstyle/simple1" qsCatId="simple" csTypeId="urn:microsoft.com/office/officeart/2005/8/colors/accent1_1" csCatId="accent1"/>
      <dgm:spPr/>
      <dgm:t>
        <a:bodyPr/>
        <a:lstStyle/>
        <a:p>
          <a:endParaRPr lang="en-US"/>
        </a:p>
      </dgm:t>
    </dgm:pt>
    <dgm:pt modelId="{9E583BE2-13A8-4958-9208-D296183E0C33}">
      <dgm:prSet/>
      <dgm:spPr/>
      <dgm:t>
        <a:bodyPr/>
        <a:lstStyle/>
        <a:p>
          <a:r>
            <a:rPr lang="en-GB" b="0" i="0"/>
            <a:t>Long reads</a:t>
          </a:r>
          <a:endParaRPr lang="en-US"/>
        </a:p>
      </dgm:t>
    </dgm:pt>
    <dgm:pt modelId="{A56F96AD-0AE9-40FC-A017-253D1DEDA774}" type="parTrans" cxnId="{49678917-EB23-4CC7-BAA0-5666C0668AAC}">
      <dgm:prSet/>
      <dgm:spPr/>
      <dgm:t>
        <a:bodyPr/>
        <a:lstStyle/>
        <a:p>
          <a:endParaRPr lang="en-US"/>
        </a:p>
      </dgm:t>
    </dgm:pt>
    <dgm:pt modelId="{30F0D6F5-DCFC-4107-8FA5-2DBB2C4DEAC8}" type="sibTrans" cxnId="{49678917-EB23-4CC7-BAA0-5666C0668AAC}">
      <dgm:prSet/>
      <dgm:spPr/>
      <dgm:t>
        <a:bodyPr/>
        <a:lstStyle/>
        <a:p>
          <a:endParaRPr lang="en-US"/>
        </a:p>
      </dgm:t>
    </dgm:pt>
    <dgm:pt modelId="{B9DDEABF-51F7-4C67-990C-8A06F84B88A5}">
      <dgm:prSet/>
      <dgm:spPr/>
      <dgm:t>
        <a:bodyPr/>
        <a:lstStyle/>
        <a:p>
          <a:r>
            <a:rPr lang="en-GB" b="0" i="0" dirty="0"/>
            <a:t>Real-time sequencing</a:t>
          </a:r>
          <a:endParaRPr lang="en-US" dirty="0"/>
        </a:p>
      </dgm:t>
    </dgm:pt>
    <dgm:pt modelId="{4793C82E-FABC-4C3D-9A6B-A2FF571B0655}" type="parTrans" cxnId="{B851918A-34DF-431F-AA55-A255795BE7E4}">
      <dgm:prSet/>
      <dgm:spPr/>
      <dgm:t>
        <a:bodyPr/>
        <a:lstStyle/>
        <a:p>
          <a:endParaRPr lang="en-US"/>
        </a:p>
      </dgm:t>
    </dgm:pt>
    <dgm:pt modelId="{EB69DF73-1DFD-422F-A18D-6992352F75DA}" type="sibTrans" cxnId="{B851918A-34DF-431F-AA55-A255795BE7E4}">
      <dgm:prSet/>
      <dgm:spPr/>
      <dgm:t>
        <a:bodyPr/>
        <a:lstStyle/>
        <a:p>
          <a:endParaRPr lang="en-US"/>
        </a:p>
      </dgm:t>
    </dgm:pt>
    <dgm:pt modelId="{CB8EBF2E-FC8F-4C18-8FC0-FFD132CCF6BA}">
      <dgm:prSet/>
      <dgm:spPr/>
      <dgm:t>
        <a:bodyPr/>
        <a:lstStyle/>
        <a:p>
          <a:r>
            <a:rPr lang="en-GB" b="0" i="0" dirty="0"/>
            <a:t>Portability and accessibility</a:t>
          </a:r>
          <a:endParaRPr lang="en-US" dirty="0"/>
        </a:p>
      </dgm:t>
    </dgm:pt>
    <dgm:pt modelId="{91AB53DB-3815-4E71-80D8-F0FA4C6A86D8}" type="parTrans" cxnId="{3D5F4EC6-890A-4D84-8AC0-965B4AED4B02}">
      <dgm:prSet/>
      <dgm:spPr/>
      <dgm:t>
        <a:bodyPr/>
        <a:lstStyle/>
        <a:p>
          <a:endParaRPr lang="en-US"/>
        </a:p>
      </dgm:t>
    </dgm:pt>
    <dgm:pt modelId="{38B75F10-B449-494B-81B2-E749FAD8BA21}" type="sibTrans" cxnId="{3D5F4EC6-890A-4D84-8AC0-965B4AED4B02}">
      <dgm:prSet/>
      <dgm:spPr/>
      <dgm:t>
        <a:bodyPr/>
        <a:lstStyle/>
        <a:p>
          <a:endParaRPr lang="en-US"/>
        </a:p>
      </dgm:t>
    </dgm:pt>
    <dgm:pt modelId="{E4D3E839-90EF-406B-A01A-31C8B4CF83BE}">
      <dgm:prSet/>
      <dgm:spPr/>
      <dgm:t>
        <a:bodyPr/>
        <a:lstStyle/>
        <a:p>
          <a:r>
            <a:rPr lang="en-GB" b="0" i="0"/>
            <a:t>Single-molecule sequencing</a:t>
          </a:r>
          <a:endParaRPr lang="en-US"/>
        </a:p>
      </dgm:t>
    </dgm:pt>
    <dgm:pt modelId="{9EEF0F9D-A8E1-461D-9ED6-BB0DC4E79E51}" type="parTrans" cxnId="{4FF246A1-1CCC-4740-84C4-1109EFEE23D7}">
      <dgm:prSet/>
      <dgm:spPr/>
      <dgm:t>
        <a:bodyPr/>
        <a:lstStyle/>
        <a:p>
          <a:endParaRPr lang="en-US"/>
        </a:p>
      </dgm:t>
    </dgm:pt>
    <dgm:pt modelId="{15F5779F-6166-43F2-83C3-A4FAFB5BFB1A}" type="sibTrans" cxnId="{4FF246A1-1CCC-4740-84C4-1109EFEE23D7}">
      <dgm:prSet/>
      <dgm:spPr/>
      <dgm:t>
        <a:bodyPr/>
        <a:lstStyle/>
        <a:p>
          <a:endParaRPr lang="en-US"/>
        </a:p>
      </dgm:t>
    </dgm:pt>
    <dgm:pt modelId="{E238F04B-72E0-408B-99A8-3666D9110E00}">
      <dgm:prSet/>
      <dgm:spPr/>
      <dgm:t>
        <a:bodyPr/>
        <a:lstStyle/>
        <a:p>
          <a:r>
            <a:rPr lang="en-GB" b="0" i="0" dirty="0"/>
            <a:t>Detection of base modifications</a:t>
          </a:r>
          <a:endParaRPr lang="en-US" dirty="0"/>
        </a:p>
      </dgm:t>
    </dgm:pt>
    <dgm:pt modelId="{730FF8CB-25B6-41F3-A829-5C7E4E0DEBD4}" type="parTrans" cxnId="{8E2A96E9-C47A-4146-A710-953407C59321}">
      <dgm:prSet/>
      <dgm:spPr/>
      <dgm:t>
        <a:bodyPr/>
        <a:lstStyle/>
        <a:p>
          <a:endParaRPr lang="en-US"/>
        </a:p>
      </dgm:t>
    </dgm:pt>
    <dgm:pt modelId="{EC619510-BEFF-4060-9393-E821133E22D6}" type="sibTrans" cxnId="{8E2A96E9-C47A-4146-A710-953407C59321}">
      <dgm:prSet/>
      <dgm:spPr/>
      <dgm:t>
        <a:bodyPr/>
        <a:lstStyle/>
        <a:p>
          <a:endParaRPr lang="en-US"/>
        </a:p>
      </dgm:t>
    </dgm:pt>
    <dgm:pt modelId="{BE36DDA7-66CC-4F7E-AB27-A63D598D6D73}">
      <dgm:prSet/>
      <dgm:spPr/>
      <dgm:t>
        <a:bodyPr/>
        <a:lstStyle/>
        <a:p>
          <a:r>
            <a:rPr lang="en-GB" b="0" i="0"/>
            <a:t>Wide range of applications</a:t>
          </a:r>
          <a:endParaRPr lang="en-US"/>
        </a:p>
      </dgm:t>
    </dgm:pt>
    <dgm:pt modelId="{C21F3740-171F-4F6E-ADF5-3BEF1C41834A}" type="parTrans" cxnId="{3902B2B3-5BCC-4216-A4E5-3F8F520A3AD2}">
      <dgm:prSet/>
      <dgm:spPr/>
      <dgm:t>
        <a:bodyPr/>
        <a:lstStyle/>
        <a:p>
          <a:endParaRPr lang="en-US"/>
        </a:p>
      </dgm:t>
    </dgm:pt>
    <dgm:pt modelId="{87CC6190-7286-4741-8A3F-DAFC815E843B}" type="sibTrans" cxnId="{3902B2B3-5BCC-4216-A4E5-3F8F520A3AD2}">
      <dgm:prSet/>
      <dgm:spPr/>
      <dgm:t>
        <a:bodyPr/>
        <a:lstStyle/>
        <a:p>
          <a:endParaRPr lang="en-US"/>
        </a:p>
      </dgm:t>
    </dgm:pt>
    <dgm:pt modelId="{AB9D6BB1-A1C6-432A-B743-BC58A85E0D9C}">
      <dgm:prSet/>
      <dgm:spPr/>
      <dgm:t>
        <a:bodyPr/>
        <a:lstStyle/>
        <a:p>
          <a:r>
            <a:rPr lang="en-GB" b="0" i="0"/>
            <a:t>Continuous improvements</a:t>
          </a:r>
          <a:endParaRPr lang="en-US"/>
        </a:p>
      </dgm:t>
    </dgm:pt>
    <dgm:pt modelId="{2850DBE8-CD09-4D15-B7CB-02BD8FF8E2DB}" type="parTrans" cxnId="{1359A21B-F6F7-4965-BEC3-3EF13F6D6C7E}">
      <dgm:prSet/>
      <dgm:spPr/>
      <dgm:t>
        <a:bodyPr/>
        <a:lstStyle/>
        <a:p>
          <a:endParaRPr lang="en-US"/>
        </a:p>
      </dgm:t>
    </dgm:pt>
    <dgm:pt modelId="{F38E0242-643A-4453-B461-D1D51D944304}" type="sibTrans" cxnId="{1359A21B-F6F7-4965-BEC3-3EF13F6D6C7E}">
      <dgm:prSet/>
      <dgm:spPr/>
      <dgm:t>
        <a:bodyPr/>
        <a:lstStyle/>
        <a:p>
          <a:endParaRPr lang="en-US"/>
        </a:p>
      </dgm:t>
    </dgm:pt>
    <dgm:pt modelId="{83273EC6-9D3D-2B46-B751-2261258D6968}" type="pres">
      <dgm:prSet presAssocID="{67A65380-4E82-45CA-B297-418F83FE0602}" presName="linear" presStyleCnt="0">
        <dgm:presLayoutVars>
          <dgm:animLvl val="lvl"/>
          <dgm:resizeHandles val="exact"/>
        </dgm:presLayoutVars>
      </dgm:prSet>
      <dgm:spPr/>
    </dgm:pt>
    <dgm:pt modelId="{DA4F44B6-CBBC-2341-BDEE-B809C31C8239}" type="pres">
      <dgm:prSet presAssocID="{9E583BE2-13A8-4958-9208-D296183E0C33}" presName="parentText" presStyleLbl="node1" presStyleIdx="0" presStyleCnt="7">
        <dgm:presLayoutVars>
          <dgm:chMax val="0"/>
          <dgm:bulletEnabled val="1"/>
        </dgm:presLayoutVars>
      </dgm:prSet>
      <dgm:spPr/>
    </dgm:pt>
    <dgm:pt modelId="{E6742AB1-31A9-AD4C-8CA2-25323025784D}" type="pres">
      <dgm:prSet presAssocID="{30F0D6F5-DCFC-4107-8FA5-2DBB2C4DEAC8}" presName="spacer" presStyleCnt="0"/>
      <dgm:spPr/>
    </dgm:pt>
    <dgm:pt modelId="{65E12B6F-E65E-D342-83C9-11E978B2508E}" type="pres">
      <dgm:prSet presAssocID="{B9DDEABF-51F7-4C67-990C-8A06F84B88A5}" presName="parentText" presStyleLbl="node1" presStyleIdx="1" presStyleCnt="7">
        <dgm:presLayoutVars>
          <dgm:chMax val="0"/>
          <dgm:bulletEnabled val="1"/>
        </dgm:presLayoutVars>
      </dgm:prSet>
      <dgm:spPr/>
    </dgm:pt>
    <dgm:pt modelId="{435FD895-AF8E-B34B-89C3-753A319DE012}" type="pres">
      <dgm:prSet presAssocID="{EB69DF73-1DFD-422F-A18D-6992352F75DA}" presName="spacer" presStyleCnt="0"/>
      <dgm:spPr/>
    </dgm:pt>
    <dgm:pt modelId="{36A52494-7329-D444-AEF3-6C64D38DD206}" type="pres">
      <dgm:prSet presAssocID="{CB8EBF2E-FC8F-4C18-8FC0-FFD132CCF6BA}" presName="parentText" presStyleLbl="node1" presStyleIdx="2" presStyleCnt="7">
        <dgm:presLayoutVars>
          <dgm:chMax val="0"/>
          <dgm:bulletEnabled val="1"/>
        </dgm:presLayoutVars>
      </dgm:prSet>
      <dgm:spPr/>
    </dgm:pt>
    <dgm:pt modelId="{3F7365FC-6BF6-4642-9B63-C4425D406312}" type="pres">
      <dgm:prSet presAssocID="{38B75F10-B449-494B-81B2-E749FAD8BA21}" presName="spacer" presStyleCnt="0"/>
      <dgm:spPr/>
    </dgm:pt>
    <dgm:pt modelId="{055FD64A-D110-7B49-A8A9-9CF78ACD4AAC}" type="pres">
      <dgm:prSet presAssocID="{E4D3E839-90EF-406B-A01A-31C8B4CF83BE}" presName="parentText" presStyleLbl="node1" presStyleIdx="3" presStyleCnt="7">
        <dgm:presLayoutVars>
          <dgm:chMax val="0"/>
          <dgm:bulletEnabled val="1"/>
        </dgm:presLayoutVars>
      </dgm:prSet>
      <dgm:spPr/>
    </dgm:pt>
    <dgm:pt modelId="{9B306BD0-CBAF-6042-B05D-0DC9D882D93E}" type="pres">
      <dgm:prSet presAssocID="{15F5779F-6166-43F2-83C3-A4FAFB5BFB1A}" presName="spacer" presStyleCnt="0"/>
      <dgm:spPr/>
    </dgm:pt>
    <dgm:pt modelId="{4EBC0D99-B629-3A4A-8C59-4AB3BCF0A05E}" type="pres">
      <dgm:prSet presAssocID="{E238F04B-72E0-408B-99A8-3666D9110E00}" presName="parentText" presStyleLbl="node1" presStyleIdx="4" presStyleCnt="7">
        <dgm:presLayoutVars>
          <dgm:chMax val="0"/>
          <dgm:bulletEnabled val="1"/>
        </dgm:presLayoutVars>
      </dgm:prSet>
      <dgm:spPr/>
    </dgm:pt>
    <dgm:pt modelId="{79109F55-67CF-CB4C-B3E7-C5200B7C0431}" type="pres">
      <dgm:prSet presAssocID="{EC619510-BEFF-4060-9393-E821133E22D6}" presName="spacer" presStyleCnt="0"/>
      <dgm:spPr/>
    </dgm:pt>
    <dgm:pt modelId="{F781A14D-9F07-684A-A935-93FA3A60CADF}" type="pres">
      <dgm:prSet presAssocID="{BE36DDA7-66CC-4F7E-AB27-A63D598D6D73}" presName="parentText" presStyleLbl="node1" presStyleIdx="5" presStyleCnt="7">
        <dgm:presLayoutVars>
          <dgm:chMax val="0"/>
          <dgm:bulletEnabled val="1"/>
        </dgm:presLayoutVars>
      </dgm:prSet>
      <dgm:spPr/>
    </dgm:pt>
    <dgm:pt modelId="{352B1972-45B2-FE48-B77E-87470F858B68}" type="pres">
      <dgm:prSet presAssocID="{87CC6190-7286-4741-8A3F-DAFC815E843B}" presName="spacer" presStyleCnt="0"/>
      <dgm:spPr/>
    </dgm:pt>
    <dgm:pt modelId="{2F9E7049-3B6B-8E46-9CE3-FA3C3BD39718}" type="pres">
      <dgm:prSet presAssocID="{AB9D6BB1-A1C6-432A-B743-BC58A85E0D9C}" presName="parentText" presStyleLbl="node1" presStyleIdx="6" presStyleCnt="7">
        <dgm:presLayoutVars>
          <dgm:chMax val="0"/>
          <dgm:bulletEnabled val="1"/>
        </dgm:presLayoutVars>
      </dgm:prSet>
      <dgm:spPr/>
    </dgm:pt>
  </dgm:ptLst>
  <dgm:cxnLst>
    <dgm:cxn modelId="{49678917-EB23-4CC7-BAA0-5666C0668AAC}" srcId="{67A65380-4E82-45CA-B297-418F83FE0602}" destId="{9E583BE2-13A8-4958-9208-D296183E0C33}" srcOrd="0" destOrd="0" parTransId="{A56F96AD-0AE9-40FC-A017-253D1DEDA774}" sibTransId="{30F0D6F5-DCFC-4107-8FA5-2DBB2C4DEAC8}"/>
    <dgm:cxn modelId="{489BBC19-0D45-424F-AF16-3959C88C7844}" type="presOf" srcId="{B9DDEABF-51F7-4C67-990C-8A06F84B88A5}" destId="{65E12B6F-E65E-D342-83C9-11E978B2508E}" srcOrd="0" destOrd="0" presId="urn:microsoft.com/office/officeart/2005/8/layout/vList2"/>
    <dgm:cxn modelId="{1359A21B-F6F7-4965-BEC3-3EF13F6D6C7E}" srcId="{67A65380-4E82-45CA-B297-418F83FE0602}" destId="{AB9D6BB1-A1C6-432A-B743-BC58A85E0D9C}" srcOrd="6" destOrd="0" parTransId="{2850DBE8-CD09-4D15-B7CB-02BD8FF8E2DB}" sibTransId="{F38E0242-643A-4453-B461-D1D51D944304}"/>
    <dgm:cxn modelId="{D3C56F4D-EB2D-944A-813F-AE1E38F72FBA}" type="presOf" srcId="{E4D3E839-90EF-406B-A01A-31C8B4CF83BE}" destId="{055FD64A-D110-7B49-A8A9-9CF78ACD4AAC}" srcOrd="0" destOrd="0" presId="urn:microsoft.com/office/officeart/2005/8/layout/vList2"/>
    <dgm:cxn modelId="{5E89465F-4132-8F48-A95A-00839B077817}" type="presOf" srcId="{CB8EBF2E-FC8F-4C18-8FC0-FFD132CCF6BA}" destId="{36A52494-7329-D444-AEF3-6C64D38DD206}" srcOrd="0" destOrd="0" presId="urn:microsoft.com/office/officeart/2005/8/layout/vList2"/>
    <dgm:cxn modelId="{325EB56B-8395-6F43-BA94-F3EDE1695C98}" type="presOf" srcId="{BE36DDA7-66CC-4F7E-AB27-A63D598D6D73}" destId="{F781A14D-9F07-684A-A935-93FA3A60CADF}" srcOrd="0" destOrd="0" presId="urn:microsoft.com/office/officeart/2005/8/layout/vList2"/>
    <dgm:cxn modelId="{1C1DB27B-0D4B-314A-A44E-762B901D05B9}" type="presOf" srcId="{AB9D6BB1-A1C6-432A-B743-BC58A85E0D9C}" destId="{2F9E7049-3B6B-8E46-9CE3-FA3C3BD39718}" srcOrd="0" destOrd="0" presId="urn:microsoft.com/office/officeart/2005/8/layout/vList2"/>
    <dgm:cxn modelId="{B851918A-34DF-431F-AA55-A255795BE7E4}" srcId="{67A65380-4E82-45CA-B297-418F83FE0602}" destId="{B9DDEABF-51F7-4C67-990C-8A06F84B88A5}" srcOrd="1" destOrd="0" parTransId="{4793C82E-FABC-4C3D-9A6B-A2FF571B0655}" sibTransId="{EB69DF73-1DFD-422F-A18D-6992352F75DA}"/>
    <dgm:cxn modelId="{4FF246A1-1CCC-4740-84C4-1109EFEE23D7}" srcId="{67A65380-4E82-45CA-B297-418F83FE0602}" destId="{E4D3E839-90EF-406B-A01A-31C8B4CF83BE}" srcOrd="3" destOrd="0" parTransId="{9EEF0F9D-A8E1-461D-9ED6-BB0DC4E79E51}" sibTransId="{15F5779F-6166-43F2-83C3-A4FAFB5BFB1A}"/>
    <dgm:cxn modelId="{3902B2B3-5BCC-4216-A4E5-3F8F520A3AD2}" srcId="{67A65380-4E82-45CA-B297-418F83FE0602}" destId="{BE36DDA7-66CC-4F7E-AB27-A63D598D6D73}" srcOrd="5" destOrd="0" parTransId="{C21F3740-171F-4F6E-ADF5-3BEF1C41834A}" sibTransId="{87CC6190-7286-4741-8A3F-DAFC815E843B}"/>
    <dgm:cxn modelId="{327373B6-47B1-384E-9F71-EA09EDBE5B3C}" type="presOf" srcId="{67A65380-4E82-45CA-B297-418F83FE0602}" destId="{83273EC6-9D3D-2B46-B751-2261258D6968}" srcOrd="0" destOrd="0" presId="urn:microsoft.com/office/officeart/2005/8/layout/vList2"/>
    <dgm:cxn modelId="{3D5F4EC6-890A-4D84-8AC0-965B4AED4B02}" srcId="{67A65380-4E82-45CA-B297-418F83FE0602}" destId="{CB8EBF2E-FC8F-4C18-8FC0-FFD132CCF6BA}" srcOrd="2" destOrd="0" parTransId="{91AB53DB-3815-4E71-80D8-F0FA4C6A86D8}" sibTransId="{38B75F10-B449-494B-81B2-E749FAD8BA21}"/>
    <dgm:cxn modelId="{D86E74C7-8329-054B-9FC7-52C9F53482CE}" type="presOf" srcId="{E238F04B-72E0-408B-99A8-3666D9110E00}" destId="{4EBC0D99-B629-3A4A-8C59-4AB3BCF0A05E}" srcOrd="0" destOrd="0" presId="urn:microsoft.com/office/officeart/2005/8/layout/vList2"/>
    <dgm:cxn modelId="{9AAC25D0-FF04-694D-8D91-F01CA42C15DF}" type="presOf" srcId="{9E583BE2-13A8-4958-9208-D296183E0C33}" destId="{DA4F44B6-CBBC-2341-BDEE-B809C31C8239}" srcOrd="0" destOrd="0" presId="urn:microsoft.com/office/officeart/2005/8/layout/vList2"/>
    <dgm:cxn modelId="{8E2A96E9-C47A-4146-A710-953407C59321}" srcId="{67A65380-4E82-45CA-B297-418F83FE0602}" destId="{E238F04B-72E0-408B-99A8-3666D9110E00}" srcOrd="4" destOrd="0" parTransId="{730FF8CB-25B6-41F3-A829-5C7E4E0DEBD4}" sibTransId="{EC619510-BEFF-4060-9393-E821133E22D6}"/>
    <dgm:cxn modelId="{14E5E9DD-7ACE-D445-AFE7-1F4837F67CAF}" type="presParOf" srcId="{83273EC6-9D3D-2B46-B751-2261258D6968}" destId="{DA4F44B6-CBBC-2341-BDEE-B809C31C8239}" srcOrd="0" destOrd="0" presId="urn:microsoft.com/office/officeart/2005/8/layout/vList2"/>
    <dgm:cxn modelId="{45FEA3BC-8928-E449-97EF-A7F9E9187DF6}" type="presParOf" srcId="{83273EC6-9D3D-2B46-B751-2261258D6968}" destId="{E6742AB1-31A9-AD4C-8CA2-25323025784D}" srcOrd="1" destOrd="0" presId="urn:microsoft.com/office/officeart/2005/8/layout/vList2"/>
    <dgm:cxn modelId="{95B45D53-A6C1-4C4B-9087-BEC14D754BCA}" type="presParOf" srcId="{83273EC6-9D3D-2B46-B751-2261258D6968}" destId="{65E12B6F-E65E-D342-83C9-11E978B2508E}" srcOrd="2" destOrd="0" presId="urn:microsoft.com/office/officeart/2005/8/layout/vList2"/>
    <dgm:cxn modelId="{07938615-F47F-D54B-8AC0-C93FD5AD7F86}" type="presParOf" srcId="{83273EC6-9D3D-2B46-B751-2261258D6968}" destId="{435FD895-AF8E-B34B-89C3-753A319DE012}" srcOrd="3" destOrd="0" presId="urn:microsoft.com/office/officeart/2005/8/layout/vList2"/>
    <dgm:cxn modelId="{54A8B974-C411-7B47-B8AB-C9A4EDA0121F}" type="presParOf" srcId="{83273EC6-9D3D-2B46-B751-2261258D6968}" destId="{36A52494-7329-D444-AEF3-6C64D38DD206}" srcOrd="4" destOrd="0" presId="urn:microsoft.com/office/officeart/2005/8/layout/vList2"/>
    <dgm:cxn modelId="{F75948EC-F80D-354A-9787-8BC8E642B2A0}" type="presParOf" srcId="{83273EC6-9D3D-2B46-B751-2261258D6968}" destId="{3F7365FC-6BF6-4642-9B63-C4425D406312}" srcOrd="5" destOrd="0" presId="urn:microsoft.com/office/officeart/2005/8/layout/vList2"/>
    <dgm:cxn modelId="{E67D692A-C165-D24A-A1E9-6433F6EBC9E3}" type="presParOf" srcId="{83273EC6-9D3D-2B46-B751-2261258D6968}" destId="{055FD64A-D110-7B49-A8A9-9CF78ACD4AAC}" srcOrd="6" destOrd="0" presId="urn:microsoft.com/office/officeart/2005/8/layout/vList2"/>
    <dgm:cxn modelId="{CAD68791-598F-3542-BAE6-14A30B583556}" type="presParOf" srcId="{83273EC6-9D3D-2B46-B751-2261258D6968}" destId="{9B306BD0-CBAF-6042-B05D-0DC9D882D93E}" srcOrd="7" destOrd="0" presId="urn:microsoft.com/office/officeart/2005/8/layout/vList2"/>
    <dgm:cxn modelId="{4A5440B6-833B-A44D-805F-02AB8E145B2B}" type="presParOf" srcId="{83273EC6-9D3D-2B46-B751-2261258D6968}" destId="{4EBC0D99-B629-3A4A-8C59-4AB3BCF0A05E}" srcOrd="8" destOrd="0" presId="urn:microsoft.com/office/officeart/2005/8/layout/vList2"/>
    <dgm:cxn modelId="{D4360813-CEA4-AA4D-AAB5-379A5503EA0C}" type="presParOf" srcId="{83273EC6-9D3D-2B46-B751-2261258D6968}" destId="{79109F55-67CF-CB4C-B3E7-C5200B7C0431}" srcOrd="9" destOrd="0" presId="urn:microsoft.com/office/officeart/2005/8/layout/vList2"/>
    <dgm:cxn modelId="{5604328D-9BB2-1345-B9CF-B6F308D985CC}" type="presParOf" srcId="{83273EC6-9D3D-2B46-B751-2261258D6968}" destId="{F781A14D-9F07-684A-A935-93FA3A60CADF}" srcOrd="10" destOrd="0" presId="urn:microsoft.com/office/officeart/2005/8/layout/vList2"/>
    <dgm:cxn modelId="{E165B0CF-EB94-D542-BC6B-C8165C59F70C}" type="presParOf" srcId="{83273EC6-9D3D-2B46-B751-2261258D6968}" destId="{352B1972-45B2-FE48-B77E-87470F858B68}" srcOrd="11" destOrd="0" presId="urn:microsoft.com/office/officeart/2005/8/layout/vList2"/>
    <dgm:cxn modelId="{BB3AEB09-3B60-3A4D-A20E-28F2D857F7D9}" type="presParOf" srcId="{83273EC6-9D3D-2B46-B751-2261258D6968}" destId="{2F9E7049-3B6B-8E46-9CE3-FA3C3BD39718}" srcOrd="12"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7A65380-4E82-45CA-B297-418F83FE0602}" type="doc">
      <dgm:prSet loTypeId="urn:microsoft.com/office/officeart/2005/8/layout/vList2" loCatId="list" qsTypeId="urn:microsoft.com/office/officeart/2005/8/quickstyle/simple1" qsCatId="simple" csTypeId="urn:microsoft.com/office/officeart/2005/8/colors/accent1_1" csCatId="accent1" phldr="1"/>
      <dgm:spPr/>
      <dgm:t>
        <a:bodyPr/>
        <a:lstStyle/>
        <a:p>
          <a:endParaRPr lang="en-US"/>
        </a:p>
      </dgm:t>
    </dgm:pt>
    <dgm:pt modelId="{9E583BE2-13A8-4958-9208-D296183E0C33}">
      <dgm:prSet/>
      <dgm:spPr/>
      <dgm:t>
        <a:bodyPr/>
        <a:lstStyle/>
        <a:p>
          <a:r>
            <a:rPr lang="en-GB" b="0" i="0" dirty="0"/>
            <a:t>Real-time sequencing</a:t>
          </a:r>
          <a:endParaRPr lang="en-US" dirty="0"/>
        </a:p>
      </dgm:t>
    </dgm:pt>
    <dgm:pt modelId="{A56F96AD-0AE9-40FC-A017-253D1DEDA774}" type="parTrans" cxnId="{49678917-EB23-4CC7-BAA0-5666C0668AAC}">
      <dgm:prSet/>
      <dgm:spPr/>
      <dgm:t>
        <a:bodyPr/>
        <a:lstStyle/>
        <a:p>
          <a:endParaRPr lang="en-US"/>
        </a:p>
      </dgm:t>
    </dgm:pt>
    <dgm:pt modelId="{30F0D6F5-DCFC-4107-8FA5-2DBB2C4DEAC8}" type="sibTrans" cxnId="{49678917-EB23-4CC7-BAA0-5666C0668AAC}">
      <dgm:prSet/>
      <dgm:spPr/>
      <dgm:t>
        <a:bodyPr/>
        <a:lstStyle/>
        <a:p>
          <a:endParaRPr lang="en-US"/>
        </a:p>
      </dgm:t>
    </dgm:pt>
    <dgm:pt modelId="{83273EC6-9D3D-2B46-B751-2261258D6968}" type="pres">
      <dgm:prSet presAssocID="{67A65380-4E82-45CA-B297-418F83FE0602}" presName="linear" presStyleCnt="0">
        <dgm:presLayoutVars>
          <dgm:animLvl val="lvl"/>
          <dgm:resizeHandles val="exact"/>
        </dgm:presLayoutVars>
      </dgm:prSet>
      <dgm:spPr/>
    </dgm:pt>
    <dgm:pt modelId="{DA4F44B6-CBBC-2341-BDEE-B809C31C8239}" type="pres">
      <dgm:prSet presAssocID="{9E583BE2-13A8-4958-9208-D296183E0C33}" presName="parentText" presStyleLbl="node1" presStyleIdx="0" presStyleCnt="1" custScaleX="74640" custScaleY="66588" custLinFactY="-19329" custLinFactNeighborX="-1852" custLinFactNeighborY="-100000">
        <dgm:presLayoutVars>
          <dgm:chMax val="0"/>
          <dgm:bulletEnabled val="1"/>
        </dgm:presLayoutVars>
      </dgm:prSet>
      <dgm:spPr/>
    </dgm:pt>
  </dgm:ptLst>
  <dgm:cxnLst>
    <dgm:cxn modelId="{49678917-EB23-4CC7-BAA0-5666C0668AAC}" srcId="{67A65380-4E82-45CA-B297-418F83FE0602}" destId="{9E583BE2-13A8-4958-9208-D296183E0C33}" srcOrd="0" destOrd="0" parTransId="{A56F96AD-0AE9-40FC-A017-253D1DEDA774}" sibTransId="{30F0D6F5-DCFC-4107-8FA5-2DBB2C4DEAC8}"/>
    <dgm:cxn modelId="{327373B6-47B1-384E-9F71-EA09EDBE5B3C}" type="presOf" srcId="{67A65380-4E82-45CA-B297-418F83FE0602}" destId="{83273EC6-9D3D-2B46-B751-2261258D6968}" srcOrd="0" destOrd="0" presId="urn:microsoft.com/office/officeart/2005/8/layout/vList2"/>
    <dgm:cxn modelId="{9AAC25D0-FF04-694D-8D91-F01CA42C15DF}" type="presOf" srcId="{9E583BE2-13A8-4958-9208-D296183E0C33}" destId="{DA4F44B6-CBBC-2341-BDEE-B809C31C8239}" srcOrd="0" destOrd="0" presId="urn:microsoft.com/office/officeart/2005/8/layout/vList2"/>
    <dgm:cxn modelId="{14E5E9DD-7ACE-D445-AFE7-1F4837F67CAF}" type="presParOf" srcId="{83273EC6-9D3D-2B46-B751-2261258D6968}" destId="{DA4F44B6-CBBC-2341-BDEE-B809C31C8239}"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7A65380-4E82-45CA-B297-418F83FE0602}" type="doc">
      <dgm:prSet loTypeId="urn:microsoft.com/office/officeart/2005/8/layout/vList2" loCatId="list" qsTypeId="urn:microsoft.com/office/officeart/2005/8/quickstyle/simple1" qsCatId="simple" csTypeId="urn:microsoft.com/office/officeart/2005/8/colors/accent1_1" csCatId="accent1" phldr="1"/>
      <dgm:spPr/>
      <dgm:t>
        <a:bodyPr/>
        <a:lstStyle/>
        <a:p>
          <a:endParaRPr lang="en-US"/>
        </a:p>
      </dgm:t>
    </dgm:pt>
    <dgm:pt modelId="{9E583BE2-13A8-4958-9208-D296183E0C33}">
      <dgm:prSet/>
      <dgm:spPr/>
      <dgm:t>
        <a:bodyPr/>
        <a:lstStyle/>
        <a:p>
          <a:r>
            <a:rPr lang="en-GB" b="0" i="0" dirty="0"/>
            <a:t>Long reads</a:t>
          </a:r>
          <a:endParaRPr lang="en-US" dirty="0"/>
        </a:p>
      </dgm:t>
    </dgm:pt>
    <dgm:pt modelId="{A56F96AD-0AE9-40FC-A017-253D1DEDA774}" type="parTrans" cxnId="{49678917-EB23-4CC7-BAA0-5666C0668AAC}">
      <dgm:prSet/>
      <dgm:spPr/>
      <dgm:t>
        <a:bodyPr/>
        <a:lstStyle/>
        <a:p>
          <a:endParaRPr lang="en-US"/>
        </a:p>
      </dgm:t>
    </dgm:pt>
    <dgm:pt modelId="{30F0D6F5-DCFC-4107-8FA5-2DBB2C4DEAC8}" type="sibTrans" cxnId="{49678917-EB23-4CC7-BAA0-5666C0668AAC}">
      <dgm:prSet/>
      <dgm:spPr/>
      <dgm:t>
        <a:bodyPr/>
        <a:lstStyle/>
        <a:p>
          <a:endParaRPr lang="en-US"/>
        </a:p>
      </dgm:t>
    </dgm:pt>
    <dgm:pt modelId="{83273EC6-9D3D-2B46-B751-2261258D6968}" type="pres">
      <dgm:prSet presAssocID="{67A65380-4E82-45CA-B297-418F83FE0602}" presName="linear" presStyleCnt="0">
        <dgm:presLayoutVars>
          <dgm:animLvl val="lvl"/>
          <dgm:resizeHandles val="exact"/>
        </dgm:presLayoutVars>
      </dgm:prSet>
      <dgm:spPr/>
    </dgm:pt>
    <dgm:pt modelId="{DA4F44B6-CBBC-2341-BDEE-B809C31C8239}" type="pres">
      <dgm:prSet presAssocID="{9E583BE2-13A8-4958-9208-D296183E0C33}" presName="parentText" presStyleLbl="node1" presStyleIdx="0" presStyleCnt="1" custScaleX="74640" custScaleY="66588" custLinFactY="-19329" custLinFactNeighborX="-1852" custLinFactNeighborY="-100000">
        <dgm:presLayoutVars>
          <dgm:chMax val="0"/>
          <dgm:bulletEnabled val="1"/>
        </dgm:presLayoutVars>
      </dgm:prSet>
      <dgm:spPr/>
    </dgm:pt>
  </dgm:ptLst>
  <dgm:cxnLst>
    <dgm:cxn modelId="{49678917-EB23-4CC7-BAA0-5666C0668AAC}" srcId="{67A65380-4E82-45CA-B297-418F83FE0602}" destId="{9E583BE2-13A8-4958-9208-D296183E0C33}" srcOrd="0" destOrd="0" parTransId="{A56F96AD-0AE9-40FC-A017-253D1DEDA774}" sibTransId="{30F0D6F5-DCFC-4107-8FA5-2DBB2C4DEAC8}"/>
    <dgm:cxn modelId="{327373B6-47B1-384E-9F71-EA09EDBE5B3C}" type="presOf" srcId="{67A65380-4E82-45CA-B297-418F83FE0602}" destId="{83273EC6-9D3D-2B46-B751-2261258D6968}" srcOrd="0" destOrd="0" presId="urn:microsoft.com/office/officeart/2005/8/layout/vList2"/>
    <dgm:cxn modelId="{9AAC25D0-FF04-694D-8D91-F01CA42C15DF}" type="presOf" srcId="{9E583BE2-13A8-4958-9208-D296183E0C33}" destId="{DA4F44B6-CBBC-2341-BDEE-B809C31C8239}" srcOrd="0" destOrd="0" presId="urn:microsoft.com/office/officeart/2005/8/layout/vList2"/>
    <dgm:cxn modelId="{14E5E9DD-7ACE-D445-AFE7-1F4837F67CAF}" type="presParOf" srcId="{83273EC6-9D3D-2B46-B751-2261258D6968}" destId="{DA4F44B6-CBBC-2341-BDEE-B809C31C8239}"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7A65380-4E82-45CA-B297-418F83FE0602}" type="doc">
      <dgm:prSet loTypeId="urn:microsoft.com/office/officeart/2005/8/layout/vList2" loCatId="list" qsTypeId="urn:microsoft.com/office/officeart/2005/8/quickstyle/simple1" qsCatId="simple" csTypeId="urn:microsoft.com/office/officeart/2005/8/colors/accent1_1" csCatId="accent1" phldr="1"/>
      <dgm:spPr/>
      <dgm:t>
        <a:bodyPr/>
        <a:lstStyle/>
        <a:p>
          <a:endParaRPr lang="en-US"/>
        </a:p>
      </dgm:t>
    </dgm:pt>
    <dgm:pt modelId="{9E583BE2-13A8-4958-9208-D296183E0C33}">
      <dgm:prSet/>
      <dgm:spPr/>
      <dgm:t>
        <a:bodyPr/>
        <a:lstStyle/>
        <a:p>
          <a:r>
            <a:rPr lang="en-GB" b="0" i="0" dirty="0"/>
            <a:t>Detection of base modifications</a:t>
          </a:r>
          <a:endParaRPr lang="en-US" dirty="0"/>
        </a:p>
      </dgm:t>
    </dgm:pt>
    <dgm:pt modelId="{A56F96AD-0AE9-40FC-A017-253D1DEDA774}" type="parTrans" cxnId="{49678917-EB23-4CC7-BAA0-5666C0668AAC}">
      <dgm:prSet/>
      <dgm:spPr/>
      <dgm:t>
        <a:bodyPr/>
        <a:lstStyle/>
        <a:p>
          <a:endParaRPr lang="en-US"/>
        </a:p>
      </dgm:t>
    </dgm:pt>
    <dgm:pt modelId="{30F0D6F5-DCFC-4107-8FA5-2DBB2C4DEAC8}" type="sibTrans" cxnId="{49678917-EB23-4CC7-BAA0-5666C0668AAC}">
      <dgm:prSet/>
      <dgm:spPr/>
      <dgm:t>
        <a:bodyPr/>
        <a:lstStyle/>
        <a:p>
          <a:endParaRPr lang="en-US"/>
        </a:p>
      </dgm:t>
    </dgm:pt>
    <dgm:pt modelId="{83273EC6-9D3D-2B46-B751-2261258D6968}" type="pres">
      <dgm:prSet presAssocID="{67A65380-4E82-45CA-B297-418F83FE0602}" presName="linear" presStyleCnt="0">
        <dgm:presLayoutVars>
          <dgm:animLvl val="lvl"/>
          <dgm:resizeHandles val="exact"/>
        </dgm:presLayoutVars>
      </dgm:prSet>
      <dgm:spPr/>
    </dgm:pt>
    <dgm:pt modelId="{DA4F44B6-CBBC-2341-BDEE-B809C31C8239}" type="pres">
      <dgm:prSet presAssocID="{9E583BE2-13A8-4958-9208-D296183E0C33}" presName="parentText" presStyleLbl="node1" presStyleIdx="0" presStyleCnt="1" custScaleX="74640" custScaleY="66588" custLinFactY="-19329" custLinFactNeighborX="-1852" custLinFactNeighborY="-100000">
        <dgm:presLayoutVars>
          <dgm:chMax val="0"/>
          <dgm:bulletEnabled val="1"/>
        </dgm:presLayoutVars>
      </dgm:prSet>
      <dgm:spPr/>
    </dgm:pt>
  </dgm:ptLst>
  <dgm:cxnLst>
    <dgm:cxn modelId="{49678917-EB23-4CC7-BAA0-5666C0668AAC}" srcId="{67A65380-4E82-45CA-B297-418F83FE0602}" destId="{9E583BE2-13A8-4958-9208-D296183E0C33}" srcOrd="0" destOrd="0" parTransId="{A56F96AD-0AE9-40FC-A017-253D1DEDA774}" sibTransId="{30F0D6F5-DCFC-4107-8FA5-2DBB2C4DEAC8}"/>
    <dgm:cxn modelId="{327373B6-47B1-384E-9F71-EA09EDBE5B3C}" type="presOf" srcId="{67A65380-4E82-45CA-B297-418F83FE0602}" destId="{83273EC6-9D3D-2B46-B751-2261258D6968}" srcOrd="0" destOrd="0" presId="urn:microsoft.com/office/officeart/2005/8/layout/vList2"/>
    <dgm:cxn modelId="{9AAC25D0-FF04-694D-8D91-F01CA42C15DF}" type="presOf" srcId="{9E583BE2-13A8-4958-9208-D296183E0C33}" destId="{DA4F44B6-CBBC-2341-BDEE-B809C31C8239}" srcOrd="0" destOrd="0" presId="urn:microsoft.com/office/officeart/2005/8/layout/vList2"/>
    <dgm:cxn modelId="{14E5E9DD-7ACE-D445-AFE7-1F4837F67CAF}" type="presParOf" srcId="{83273EC6-9D3D-2B46-B751-2261258D6968}" destId="{DA4F44B6-CBBC-2341-BDEE-B809C31C8239}"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0F9E5A16-F2CE-43C2-A6CE-483E2A8A6A99}" type="doc">
      <dgm:prSet loTypeId="urn:microsoft.com/office/officeart/2005/8/layout/hierarchy1" loCatId="hierarchy" qsTypeId="urn:microsoft.com/office/officeart/2005/8/quickstyle/simple5" qsCatId="simple" csTypeId="urn:microsoft.com/office/officeart/2005/8/colors/accent3_2" csCatId="accent3" phldr="1"/>
      <dgm:spPr/>
      <dgm:t>
        <a:bodyPr/>
        <a:lstStyle/>
        <a:p>
          <a:endParaRPr lang="en-US"/>
        </a:p>
      </dgm:t>
    </dgm:pt>
    <dgm:pt modelId="{BA0FE7DB-069A-4723-AAE5-C3CBDFCF6FFD}">
      <dgm:prSet custT="1"/>
      <dgm:spPr/>
      <dgm:t>
        <a:bodyPr/>
        <a:lstStyle/>
        <a:p>
          <a:r>
            <a:rPr lang="en-US" sz="2400" dirty="0"/>
            <a:t>Error rate</a:t>
          </a:r>
        </a:p>
      </dgm:t>
    </dgm:pt>
    <dgm:pt modelId="{F6ED4FA3-2AA1-4AC8-BBE2-46F0012D1AEC}" type="parTrans" cxnId="{33019F92-A1BC-4513-9282-2FC143A46823}">
      <dgm:prSet/>
      <dgm:spPr/>
      <dgm:t>
        <a:bodyPr/>
        <a:lstStyle/>
        <a:p>
          <a:endParaRPr lang="en-US" sz="1200"/>
        </a:p>
      </dgm:t>
    </dgm:pt>
    <dgm:pt modelId="{CA82AEA0-60BB-4F79-8BC7-C0539EDE846E}" type="sibTrans" cxnId="{33019F92-A1BC-4513-9282-2FC143A46823}">
      <dgm:prSet/>
      <dgm:spPr/>
      <dgm:t>
        <a:bodyPr/>
        <a:lstStyle/>
        <a:p>
          <a:endParaRPr lang="en-US" sz="1200"/>
        </a:p>
      </dgm:t>
    </dgm:pt>
    <dgm:pt modelId="{00269701-7EE0-4F71-9789-E05FEB6B5BD1}">
      <dgm:prSet custT="1"/>
      <dgm:spPr/>
      <dgm:t>
        <a:bodyPr/>
        <a:lstStyle/>
        <a:p>
          <a:r>
            <a:rPr lang="en-US" sz="2400" dirty="0"/>
            <a:t>Insertion and deletion errors</a:t>
          </a:r>
        </a:p>
      </dgm:t>
    </dgm:pt>
    <dgm:pt modelId="{4E0E28EA-88BC-4B0A-B33C-DB3FE7C0A78A}" type="parTrans" cxnId="{8EB9A283-457B-407B-B760-ED3A00BEA07F}">
      <dgm:prSet/>
      <dgm:spPr/>
      <dgm:t>
        <a:bodyPr/>
        <a:lstStyle/>
        <a:p>
          <a:endParaRPr lang="en-US" sz="1200"/>
        </a:p>
      </dgm:t>
    </dgm:pt>
    <dgm:pt modelId="{7AAB2BE3-418A-4214-B56D-D4D7BBA04EEF}" type="sibTrans" cxnId="{8EB9A283-457B-407B-B760-ED3A00BEA07F}">
      <dgm:prSet/>
      <dgm:spPr/>
      <dgm:t>
        <a:bodyPr/>
        <a:lstStyle/>
        <a:p>
          <a:endParaRPr lang="en-US" sz="1200"/>
        </a:p>
      </dgm:t>
    </dgm:pt>
    <dgm:pt modelId="{F66E07F2-FDBB-48C6-88EA-9577F0709911}">
      <dgm:prSet custT="1"/>
      <dgm:spPr/>
      <dgm:t>
        <a:bodyPr/>
        <a:lstStyle/>
        <a:p>
          <a:r>
            <a:rPr lang="en-GB" sz="2400" i="0"/>
            <a:t>Complex data analysis</a:t>
          </a:r>
          <a:endParaRPr lang="en-US" sz="2400"/>
        </a:p>
      </dgm:t>
    </dgm:pt>
    <dgm:pt modelId="{5DC9DABE-69EA-49E4-83DC-A46FFF5EB953}" type="parTrans" cxnId="{A1F21A14-4C52-41AA-A84D-D5A0643E32A3}">
      <dgm:prSet/>
      <dgm:spPr/>
      <dgm:t>
        <a:bodyPr/>
        <a:lstStyle/>
        <a:p>
          <a:endParaRPr lang="en-US" sz="1200"/>
        </a:p>
      </dgm:t>
    </dgm:pt>
    <dgm:pt modelId="{ADF2ACFD-79EE-459A-9252-9F68EE45ED45}" type="sibTrans" cxnId="{A1F21A14-4C52-41AA-A84D-D5A0643E32A3}">
      <dgm:prSet/>
      <dgm:spPr/>
      <dgm:t>
        <a:bodyPr/>
        <a:lstStyle/>
        <a:p>
          <a:endParaRPr lang="en-US" sz="1200"/>
        </a:p>
      </dgm:t>
    </dgm:pt>
    <dgm:pt modelId="{6CD6E03A-2042-C349-8B27-EF772437A85B}">
      <dgm:prSet custT="1"/>
      <dgm:spPr/>
      <dgm:t>
        <a:bodyPr/>
        <a:lstStyle/>
        <a:p>
          <a:r>
            <a:rPr lang="en-US" sz="2400" dirty="0"/>
            <a:t>Homopolymers</a:t>
          </a:r>
        </a:p>
      </dgm:t>
    </dgm:pt>
    <dgm:pt modelId="{0499F55B-039D-0B44-BFE9-B88E8FD947D3}" type="parTrans" cxnId="{9C92B34F-5DC7-CE4A-A36D-5DCE03B4F4B6}">
      <dgm:prSet/>
      <dgm:spPr/>
      <dgm:t>
        <a:bodyPr/>
        <a:lstStyle/>
        <a:p>
          <a:endParaRPr lang="en-GB" sz="1600"/>
        </a:p>
      </dgm:t>
    </dgm:pt>
    <dgm:pt modelId="{321F485A-0DAE-484F-8831-79A87D7FE43D}" type="sibTrans" cxnId="{9C92B34F-5DC7-CE4A-A36D-5DCE03B4F4B6}">
      <dgm:prSet/>
      <dgm:spPr/>
      <dgm:t>
        <a:bodyPr/>
        <a:lstStyle/>
        <a:p>
          <a:endParaRPr lang="en-GB" sz="1600"/>
        </a:p>
      </dgm:t>
    </dgm:pt>
    <dgm:pt modelId="{5E41E62F-69B9-5940-8111-669BA0E8A907}" type="pres">
      <dgm:prSet presAssocID="{0F9E5A16-F2CE-43C2-A6CE-483E2A8A6A99}" presName="hierChild1" presStyleCnt="0">
        <dgm:presLayoutVars>
          <dgm:chPref val="1"/>
          <dgm:dir/>
          <dgm:animOne val="branch"/>
          <dgm:animLvl val="lvl"/>
          <dgm:resizeHandles/>
        </dgm:presLayoutVars>
      </dgm:prSet>
      <dgm:spPr/>
    </dgm:pt>
    <dgm:pt modelId="{E8FAC1F0-1F17-2647-8CF7-6B88D6CB4CD7}" type="pres">
      <dgm:prSet presAssocID="{BA0FE7DB-069A-4723-AAE5-C3CBDFCF6FFD}" presName="hierRoot1" presStyleCnt="0"/>
      <dgm:spPr/>
    </dgm:pt>
    <dgm:pt modelId="{C1F7AC93-DF3A-E34F-A543-2389B0060037}" type="pres">
      <dgm:prSet presAssocID="{BA0FE7DB-069A-4723-AAE5-C3CBDFCF6FFD}" presName="composite" presStyleCnt="0"/>
      <dgm:spPr/>
    </dgm:pt>
    <dgm:pt modelId="{419C411E-5BA7-F941-BEBD-10B28D11359C}" type="pres">
      <dgm:prSet presAssocID="{BA0FE7DB-069A-4723-AAE5-C3CBDFCF6FFD}" presName="background" presStyleLbl="node0" presStyleIdx="0" presStyleCnt="4"/>
      <dgm:spPr/>
    </dgm:pt>
    <dgm:pt modelId="{2C243F74-9604-1849-B1F1-2FE3C706C42C}" type="pres">
      <dgm:prSet presAssocID="{BA0FE7DB-069A-4723-AAE5-C3CBDFCF6FFD}" presName="text" presStyleLbl="fgAcc0" presStyleIdx="0" presStyleCnt="4">
        <dgm:presLayoutVars>
          <dgm:chPref val="3"/>
        </dgm:presLayoutVars>
      </dgm:prSet>
      <dgm:spPr/>
    </dgm:pt>
    <dgm:pt modelId="{1596397C-4F01-3C4A-A6D9-BD427BBD99B9}" type="pres">
      <dgm:prSet presAssocID="{BA0FE7DB-069A-4723-AAE5-C3CBDFCF6FFD}" presName="hierChild2" presStyleCnt="0"/>
      <dgm:spPr/>
    </dgm:pt>
    <dgm:pt modelId="{1504D5CF-589D-874A-8E5E-6173E501B95A}" type="pres">
      <dgm:prSet presAssocID="{00269701-7EE0-4F71-9789-E05FEB6B5BD1}" presName="hierRoot1" presStyleCnt="0"/>
      <dgm:spPr/>
    </dgm:pt>
    <dgm:pt modelId="{60616263-A827-9E45-A05A-6E74FB4A4907}" type="pres">
      <dgm:prSet presAssocID="{00269701-7EE0-4F71-9789-E05FEB6B5BD1}" presName="composite" presStyleCnt="0"/>
      <dgm:spPr/>
    </dgm:pt>
    <dgm:pt modelId="{821A8956-FEF9-A341-8DC8-4CF5DB979028}" type="pres">
      <dgm:prSet presAssocID="{00269701-7EE0-4F71-9789-E05FEB6B5BD1}" presName="background" presStyleLbl="node0" presStyleIdx="1" presStyleCnt="4"/>
      <dgm:spPr/>
    </dgm:pt>
    <dgm:pt modelId="{4A396AD6-8E85-534E-923F-EB8678CF00AC}" type="pres">
      <dgm:prSet presAssocID="{00269701-7EE0-4F71-9789-E05FEB6B5BD1}" presName="text" presStyleLbl="fgAcc0" presStyleIdx="1" presStyleCnt="4">
        <dgm:presLayoutVars>
          <dgm:chPref val="3"/>
        </dgm:presLayoutVars>
      </dgm:prSet>
      <dgm:spPr/>
    </dgm:pt>
    <dgm:pt modelId="{1E13D730-DFF4-BC45-A3DF-D417A230B11B}" type="pres">
      <dgm:prSet presAssocID="{00269701-7EE0-4F71-9789-E05FEB6B5BD1}" presName="hierChild2" presStyleCnt="0"/>
      <dgm:spPr/>
    </dgm:pt>
    <dgm:pt modelId="{6E921518-82A2-FE45-835D-75C54F283E8D}" type="pres">
      <dgm:prSet presAssocID="{6CD6E03A-2042-C349-8B27-EF772437A85B}" presName="hierRoot1" presStyleCnt="0"/>
      <dgm:spPr/>
    </dgm:pt>
    <dgm:pt modelId="{1C99829A-9AD8-6045-A160-11E5C56A96A4}" type="pres">
      <dgm:prSet presAssocID="{6CD6E03A-2042-C349-8B27-EF772437A85B}" presName="composite" presStyleCnt="0"/>
      <dgm:spPr/>
    </dgm:pt>
    <dgm:pt modelId="{38392042-B802-1D4A-86F2-5B420A14F2E2}" type="pres">
      <dgm:prSet presAssocID="{6CD6E03A-2042-C349-8B27-EF772437A85B}" presName="background" presStyleLbl="node0" presStyleIdx="2" presStyleCnt="4"/>
      <dgm:spPr/>
    </dgm:pt>
    <dgm:pt modelId="{63DC35EB-9F52-DA47-AF86-5A486BB2C374}" type="pres">
      <dgm:prSet presAssocID="{6CD6E03A-2042-C349-8B27-EF772437A85B}" presName="text" presStyleLbl="fgAcc0" presStyleIdx="2" presStyleCnt="4">
        <dgm:presLayoutVars>
          <dgm:chPref val="3"/>
        </dgm:presLayoutVars>
      </dgm:prSet>
      <dgm:spPr/>
    </dgm:pt>
    <dgm:pt modelId="{8EB41EC2-F2C4-8347-9478-9E43ECB7863B}" type="pres">
      <dgm:prSet presAssocID="{6CD6E03A-2042-C349-8B27-EF772437A85B}" presName="hierChild2" presStyleCnt="0"/>
      <dgm:spPr/>
    </dgm:pt>
    <dgm:pt modelId="{79BE5395-0D8A-C94B-AAF3-070D0EE92A8D}" type="pres">
      <dgm:prSet presAssocID="{F66E07F2-FDBB-48C6-88EA-9577F0709911}" presName="hierRoot1" presStyleCnt="0"/>
      <dgm:spPr/>
    </dgm:pt>
    <dgm:pt modelId="{724AB0FC-BEC5-354E-9F16-DB93278CBD20}" type="pres">
      <dgm:prSet presAssocID="{F66E07F2-FDBB-48C6-88EA-9577F0709911}" presName="composite" presStyleCnt="0"/>
      <dgm:spPr/>
    </dgm:pt>
    <dgm:pt modelId="{E035994E-55FA-3144-AA2D-DCB568E9AA02}" type="pres">
      <dgm:prSet presAssocID="{F66E07F2-FDBB-48C6-88EA-9577F0709911}" presName="background" presStyleLbl="node0" presStyleIdx="3" presStyleCnt="4"/>
      <dgm:spPr/>
    </dgm:pt>
    <dgm:pt modelId="{36537F46-DF75-3140-9A08-8C958D11A0E8}" type="pres">
      <dgm:prSet presAssocID="{F66E07F2-FDBB-48C6-88EA-9577F0709911}" presName="text" presStyleLbl="fgAcc0" presStyleIdx="3" presStyleCnt="4">
        <dgm:presLayoutVars>
          <dgm:chPref val="3"/>
        </dgm:presLayoutVars>
      </dgm:prSet>
      <dgm:spPr/>
    </dgm:pt>
    <dgm:pt modelId="{64EDB4BA-0157-F247-AE92-55F54FFB3D7C}" type="pres">
      <dgm:prSet presAssocID="{F66E07F2-FDBB-48C6-88EA-9577F0709911}" presName="hierChild2" presStyleCnt="0"/>
      <dgm:spPr/>
    </dgm:pt>
  </dgm:ptLst>
  <dgm:cxnLst>
    <dgm:cxn modelId="{A1F21A14-4C52-41AA-A84D-D5A0643E32A3}" srcId="{0F9E5A16-F2CE-43C2-A6CE-483E2A8A6A99}" destId="{F66E07F2-FDBB-48C6-88EA-9577F0709911}" srcOrd="3" destOrd="0" parTransId="{5DC9DABE-69EA-49E4-83DC-A46FFF5EB953}" sibTransId="{ADF2ACFD-79EE-459A-9252-9F68EE45ED45}"/>
    <dgm:cxn modelId="{33B4D22E-1974-6149-9D2C-4945BDE9F3BD}" type="presOf" srcId="{00269701-7EE0-4F71-9789-E05FEB6B5BD1}" destId="{4A396AD6-8E85-534E-923F-EB8678CF00AC}" srcOrd="0" destOrd="0" presId="urn:microsoft.com/office/officeart/2005/8/layout/hierarchy1"/>
    <dgm:cxn modelId="{B9CF0646-CB98-0848-B485-F959C76DDE46}" type="presOf" srcId="{F66E07F2-FDBB-48C6-88EA-9577F0709911}" destId="{36537F46-DF75-3140-9A08-8C958D11A0E8}" srcOrd="0" destOrd="0" presId="urn:microsoft.com/office/officeart/2005/8/layout/hierarchy1"/>
    <dgm:cxn modelId="{9C92B34F-5DC7-CE4A-A36D-5DCE03B4F4B6}" srcId="{0F9E5A16-F2CE-43C2-A6CE-483E2A8A6A99}" destId="{6CD6E03A-2042-C349-8B27-EF772437A85B}" srcOrd="2" destOrd="0" parTransId="{0499F55B-039D-0B44-BFE9-B88E8FD947D3}" sibTransId="{321F485A-0DAE-484F-8831-79A87D7FE43D}"/>
    <dgm:cxn modelId="{8EB9A283-457B-407B-B760-ED3A00BEA07F}" srcId="{0F9E5A16-F2CE-43C2-A6CE-483E2A8A6A99}" destId="{00269701-7EE0-4F71-9789-E05FEB6B5BD1}" srcOrd="1" destOrd="0" parTransId="{4E0E28EA-88BC-4B0A-B33C-DB3FE7C0A78A}" sibTransId="{7AAB2BE3-418A-4214-B56D-D4D7BBA04EEF}"/>
    <dgm:cxn modelId="{80411A8B-AF19-4B43-AA76-72D82F51A303}" type="presOf" srcId="{6CD6E03A-2042-C349-8B27-EF772437A85B}" destId="{63DC35EB-9F52-DA47-AF86-5A486BB2C374}" srcOrd="0" destOrd="0" presId="urn:microsoft.com/office/officeart/2005/8/layout/hierarchy1"/>
    <dgm:cxn modelId="{38F0828E-E918-E849-A906-D3E510582A7C}" type="presOf" srcId="{0F9E5A16-F2CE-43C2-A6CE-483E2A8A6A99}" destId="{5E41E62F-69B9-5940-8111-669BA0E8A907}" srcOrd="0" destOrd="0" presId="urn:microsoft.com/office/officeart/2005/8/layout/hierarchy1"/>
    <dgm:cxn modelId="{33019F92-A1BC-4513-9282-2FC143A46823}" srcId="{0F9E5A16-F2CE-43C2-A6CE-483E2A8A6A99}" destId="{BA0FE7DB-069A-4723-AAE5-C3CBDFCF6FFD}" srcOrd="0" destOrd="0" parTransId="{F6ED4FA3-2AA1-4AC8-BBE2-46F0012D1AEC}" sibTransId="{CA82AEA0-60BB-4F79-8BC7-C0539EDE846E}"/>
    <dgm:cxn modelId="{756143DF-5122-0540-B63C-AE2AF07F770C}" type="presOf" srcId="{BA0FE7DB-069A-4723-AAE5-C3CBDFCF6FFD}" destId="{2C243F74-9604-1849-B1F1-2FE3C706C42C}" srcOrd="0" destOrd="0" presId="urn:microsoft.com/office/officeart/2005/8/layout/hierarchy1"/>
    <dgm:cxn modelId="{6DC79104-B34C-3F4B-9262-25B4579C9CD6}" type="presParOf" srcId="{5E41E62F-69B9-5940-8111-669BA0E8A907}" destId="{E8FAC1F0-1F17-2647-8CF7-6B88D6CB4CD7}" srcOrd="0" destOrd="0" presId="urn:microsoft.com/office/officeart/2005/8/layout/hierarchy1"/>
    <dgm:cxn modelId="{8E712733-802D-C541-9D8A-8E1AC4CE68D7}" type="presParOf" srcId="{E8FAC1F0-1F17-2647-8CF7-6B88D6CB4CD7}" destId="{C1F7AC93-DF3A-E34F-A543-2389B0060037}" srcOrd="0" destOrd="0" presId="urn:microsoft.com/office/officeart/2005/8/layout/hierarchy1"/>
    <dgm:cxn modelId="{74D0D853-401E-5447-9725-0E3C6AA5CA38}" type="presParOf" srcId="{C1F7AC93-DF3A-E34F-A543-2389B0060037}" destId="{419C411E-5BA7-F941-BEBD-10B28D11359C}" srcOrd="0" destOrd="0" presId="urn:microsoft.com/office/officeart/2005/8/layout/hierarchy1"/>
    <dgm:cxn modelId="{F20361C7-C883-124E-B13C-BA624479C29A}" type="presParOf" srcId="{C1F7AC93-DF3A-E34F-A543-2389B0060037}" destId="{2C243F74-9604-1849-B1F1-2FE3C706C42C}" srcOrd="1" destOrd="0" presId="urn:microsoft.com/office/officeart/2005/8/layout/hierarchy1"/>
    <dgm:cxn modelId="{42B0B99A-4F88-9942-B5E4-A00020111748}" type="presParOf" srcId="{E8FAC1F0-1F17-2647-8CF7-6B88D6CB4CD7}" destId="{1596397C-4F01-3C4A-A6D9-BD427BBD99B9}" srcOrd="1" destOrd="0" presId="urn:microsoft.com/office/officeart/2005/8/layout/hierarchy1"/>
    <dgm:cxn modelId="{5DFB6A1C-E8A2-DE4B-BEF5-D93DE9EFEB42}" type="presParOf" srcId="{5E41E62F-69B9-5940-8111-669BA0E8A907}" destId="{1504D5CF-589D-874A-8E5E-6173E501B95A}" srcOrd="1" destOrd="0" presId="urn:microsoft.com/office/officeart/2005/8/layout/hierarchy1"/>
    <dgm:cxn modelId="{490A9FEA-33EC-9445-8031-C697AEDA08F1}" type="presParOf" srcId="{1504D5CF-589D-874A-8E5E-6173E501B95A}" destId="{60616263-A827-9E45-A05A-6E74FB4A4907}" srcOrd="0" destOrd="0" presId="urn:microsoft.com/office/officeart/2005/8/layout/hierarchy1"/>
    <dgm:cxn modelId="{3BAEFFD2-E7A5-034D-947B-FB0DB9B2D8B0}" type="presParOf" srcId="{60616263-A827-9E45-A05A-6E74FB4A4907}" destId="{821A8956-FEF9-A341-8DC8-4CF5DB979028}" srcOrd="0" destOrd="0" presId="urn:microsoft.com/office/officeart/2005/8/layout/hierarchy1"/>
    <dgm:cxn modelId="{98D700BD-D625-4E4C-A25D-565A5DBF1A92}" type="presParOf" srcId="{60616263-A827-9E45-A05A-6E74FB4A4907}" destId="{4A396AD6-8E85-534E-923F-EB8678CF00AC}" srcOrd="1" destOrd="0" presId="urn:microsoft.com/office/officeart/2005/8/layout/hierarchy1"/>
    <dgm:cxn modelId="{EEAED6EC-FBDF-9F42-8A30-D7B35E49DB46}" type="presParOf" srcId="{1504D5CF-589D-874A-8E5E-6173E501B95A}" destId="{1E13D730-DFF4-BC45-A3DF-D417A230B11B}" srcOrd="1" destOrd="0" presId="urn:microsoft.com/office/officeart/2005/8/layout/hierarchy1"/>
    <dgm:cxn modelId="{7D05A8FD-8DF9-3547-A269-FA9380BBD893}" type="presParOf" srcId="{5E41E62F-69B9-5940-8111-669BA0E8A907}" destId="{6E921518-82A2-FE45-835D-75C54F283E8D}" srcOrd="2" destOrd="0" presId="urn:microsoft.com/office/officeart/2005/8/layout/hierarchy1"/>
    <dgm:cxn modelId="{6A123D7E-E82D-7D41-916B-549FF3565301}" type="presParOf" srcId="{6E921518-82A2-FE45-835D-75C54F283E8D}" destId="{1C99829A-9AD8-6045-A160-11E5C56A96A4}" srcOrd="0" destOrd="0" presId="urn:microsoft.com/office/officeart/2005/8/layout/hierarchy1"/>
    <dgm:cxn modelId="{C704F9DA-3570-E248-81A0-8F1D66AF8233}" type="presParOf" srcId="{1C99829A-9AD8-6045-A160-11E5C56A96A4}" destId="{38392042-B802-1D4A-86F2-5B420A14F2E2}" srcOrd="0" destOrd="0" presId="urn:microsoft.com/office/officeart/2005/8/layout/hierarchy1"/>
    <dgm:cxn modelId="{6FC3C11A-E2FA-7E41-82DA-4813D76B8854}" type="presParOf" srcId="{1C99829A-9AD8-6045-A160-11E5C56A96A4}" destId="{63DC35EB-9F52-DA47-AF86-5A486BB2C374}" srcOrd="1" destOrd="0" presId="urn:microsoft.com/office/officeart/2005/8/layout/hierarchy1"/>
    <dgm:cxn modelId="{8BB3A20B-CFC0-1844-97C6-C069EDF6BD52}" type="presParOf" srcId="{6E921518-82A2-FE45-835D-75C54F283E8D}" destId="{8EB41EC2-F2C4-8347-9478-9E43ECB7863B}" srcOrd="1" destOrd="0" presId="urn:microsoft.com/office/officeart/2005/8/layout/hierarchy1"/>
    <dgm:cxn modelId="{FF24A59C-4708-684E-8CFB-46B813A98454}" type="presParOf" srcId="{5E41E62F-69B9-5940-8111-669BA0E8A907}" destId="{79BE5395-0D8A-C94B-AAF3-070D0EE92A8D}" srcOrd="3" destOrd="0" presId="urn:microsoft.com/office/officeart/2005/8/layout/hierarchy1"/>
    <dgm:cxn modelId="{16D3B661-5D8C-104E-8A29-FE7BA7C1D642}" type="presParOf" srcId="{79BE5395-0D8A-C94B-AAF3-070D0EE92A8D}" destId="{724AB0FC-BEC5-354E-9F16-DB93278CBD20}" srcOrd="0" destOrd="0" presId="urn:microsoft.com/office/officeart/2005/8/layout/hierarchy1"/>
    <dgm:cxn modelId="{98EDF82C-0F0A-0A4F-B206-56A9E1DD9077}" type="presParOf" srcId="{724AB0FC-BEC5-354E-9F16-DB93278CBD20}" destId="{E035994E-55FA-3144-AA2D-DCB568E9AA02}" srcOrd="0" destOrd="0" presId="urn:microsoft.com/office/officeart/2005/8/layout/hierarchy1"/>
    <dgm:cxn modelId="{13E3A318-CBBB-C048-866E-49CF0F29D25A}" type="presParOf" srcId="{724AB0FC-BEC5-354E-9F16-DB93278CBD20}" destId="{36537F46-DF75-3140-9A08-8C958D11A0E8}" srcOrd="1" destOrd="0" presId="urn:microsoft.com/office/officeart/2005/8/layout/hierarchy1"/>
    <dgm:cxn modelId="{1523E5BD-8838-CF40-B98F-2F606576F5D1}" type="presParOf" srcId="{79BE5395-0D8A-C94B-AAF3-070D0EE92A8D}" destId="{64EDB4BA-0157-F247-AE92-55F54FFB3D7C}"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21D90A09-1CE1-8842-AE9C-86BE26EE8BC8}" type="doc">
      <dgm:prSet loTypeId="urn:microsoft.com/office/officeart/2005/8/layout/default" loCatId="" qsTypeId="urn:microsoft.com/office/officeart/2005/8/quickstyle/simple1" qsCatId="simple" csTypeId="urn:microsoft.com/office/officeart/2005/8/colors/colorful1" csCatId="colorful" phldr="1"/>
      <dgm:spPr/>
      <dgm:t>
        <a:bodyPr/>
        <a:lstStyle/>
        <a:p>
          <a:endParaRPr lang="en-GB"/>
        </a:p>
      </dgm:t>
    </dgm:pt>
    <dgm:pt modelId="{9897BF1B-A657-BC46-B320-3484EE54669A}">
      <dgm:prSet phldrT="[Text]"/>
      <dgm:spPr/>
      <dgm:t>
        <a:bodyPr/>
        <a:lstStyle/>
        <a:p>
          <a:r>
            <a:rPr lang="en-GB" dirty="0"/>
            <a:t>Higher yields</a:t>
          </a:r>
        </a:p>
      </dgm:t>
    </dgm:pt>
    <dgm:pt modelId="{76DC7EAA-9187-D847-A9D2-6B466869DE2A}" type="parTrans" cxnId="{3A46DA86-78BB-9745-A2DF-A3B48BF960AB}">
      <dgm:prSet/>
      <dgm:spPr/>
      <dgm:t>
        <a:bodyPr/>
        <a:lstStyle/>
        <a:p>
          <a:endParaRPr lang="en-GB"/>
        </a:p>
      </dgm:t>
    </dgm:pt>
    <dgm:pt modelId="{195D4134-B5F4-FF45-A4D4-33214E7E3787}" type="sibTrans" cxnId="{3A46DA86-78BB-9745-A2DF-A3B48BF960AB}">
      <dgm:prSet/>
      <dgm:spPr/>
      <dgm:t>
        <a:bodyPr/>
        <a:lstStyle/>
        <a:p>
          <a:endParaRPr lang="en-GB"/>
        </a:p>
      </dgm:t>
    </dgm:pt>
    <dgm:pt modelId="{37B10B01-1F78-9541-B61F-218D3CB7DF7C}">
      <dgm:prSet phldrT="[Text]"/>
      <dgm:spPr/>
      <dgm:t>
        <a:bodyPr/>
        <a:lstStyle/>
        <a:p>
          <a:r>
            <a:rPr lang="en-GB" dirty="0"/>
            <a:t>Faster experiment</a:t>
          </a:r>
        </a:p>
      </dgm:t>
    </dgm:pt>
    <dgm:pt modelId="{6C04AF79-9090-6C41-B25B-DB779F6C8805}" type="parTrans" cxnId="{5F4A0C8D-B16A-9C41-AD10-74B997F5A22E}">
      <dgm:prSet/>
      <dgm:spPr/>
      <dgm:t>
        <a:bodyPr/>
        <a:lstStyle/>
        <a:p>
          <a:endParaRPr lang="en-GB"/>
        </a:p>
      </dgm:t>
    </dgm:pt>
    <dgm:pt modelId="{809D74AE-8049-1B47-9FBA-D54831B1CBF4}" type="sibTrans" cxnId="{5F4A0C8D-B16A-9C41-AD10-74B997F5A22E}">
      <dgm:prSet/>
      <dgm:spPr/>
      <dgm:t>
        <a:bodyPr/>
        <a:lstStyle/>
        <a:p>
          <a:endParaRPr lang="en-GB"/>
        </a:p>
      </dgm:t>
    </dgm:pt>
    <dgm:pt modelId="{8F79EF39-96FB-DE44-9CEE-DB7670F2FEB2}" type="pres">
      <dgm:prSet presAssocID="{21D90A09-1CE1-8842-AE9C-86BE26EE8BC8}" presName="diagram" presStyleCnt="0">
        <dgm:presLayoutVars>
          <dgm:dir/>
          <dgm:resizeHandles val="exact"/>
        </dgm:presLayoutVars>
      </dgm:prSet>
      <dgm:spPr/>
    </dgm:pt>
    <dgm:pt modelId="{B1D786DD-1AFA-B840-A0C4-FD9548A8F414}" type="pres">
      <dgm:prSet presAssocID="{9897BF1B-A657-BC46-B320-3484EE54669A}" presName="node" presStyleLbl="node1" presStyleIdx="0" presStyleCnt="2">
        <dgm:presLayoutVars>
          <dgm:bulletEnabled val="1"/>
        </dgm:presLayoutVars>
      </dgm:prSet>
      <dgm:spPr/>
    </dgm:pt>
    <dgm:pt modelId="{ADA98BBD-EC2E-9443-850D-7F9E6B5B8F35}" type="pres">
      <dgm:prSet presAssocID="{195D4134-B5F4-FF45-A4D4-33214E7E3787}" presName="sibTrans" presStyleCnt="0"/>
      <dgm:spPr/>
    </dgm:pt>
    <dgm:pt modelId="{480C07A8-DF9B-0944-BBC4-BEA1B2BEB981}" type="pres">
      <dgm:prSet presAssocID="{37B10B01-1F78-9541-B61F-218D3CB7DF7C}" presName="node" presStyleLbl="node1" presStyleIdx="1" presStyleCnt="2">
        <dgm:presLayoutVars>
          <dgm:bulletEnabled val="1"/>
        </dgm:presLayoutVars>
      </dgm:prSet>
      <dgm:spPr/>
    </dgm:pt>
  </dgm:ptLst>
  <dgm:cxnLst>
    <dgm:cxn modelId="{40550736-EC8D-304C-A253-47B1139F3A2F}" type="presOf" srcId="{37B10B01-1F78-9541-B61F-218D3CB7DF7C}" destId="{480C07A8-DF9B-0944-BBC4-BEA1B2BEB981}" srcOrd="0" destOrd="0" presId="urn:microsoft.com/office/officeart/2005/8/layout/default"/>
    <dgm:cxn modelId="{3506175F-1387-2F4D-B9F0-0DFA340CAD2E}" type="presOf" srcId="{21D90A09-1CE1-8842-AE9C-86BE26EE8BC8}" destId="{8F79EF39-96FB-DE44-9CEE-DB7670F2FEB2}" srcOrd="0" destOrd="0" presId="urn:microsoft.com/office/officeart/2005/8/layout/default"/>
    <dgm:cxn modelId="{3A46DA86-78BB-9745-A2DF-A3B48BF960AB}" srcId="{21D90A09-1CE1-8842-AE9C-86BE26EE8BC8}" destId="{9897BF1B-A657-BC46-B320-3484EE54669A}" srcOrd="0" destOrd="0" parTransId="{76DC7EAA-9187-D847-A9D2-6B466869DE2A}" sibTransId="{195D4134-B5F4-FF45-A4D4-33214E7E3787}"/>
    <dgm:cxn modelId="{5F4A0C8D-B16A-9C41-AD10-74B997F5A22E}" srcId="{21D90A09-1CE1-8842-AE9C-86BE26EE8BC8}" destId="{37B10B01-1F78-9541-B61F-218D3CB7DF7C}" srcOrd="1" destOrd="0" parTransId="{6C04AF79-9090-6C41-B25B-DB779F6C8805}" sibTransId="{809D74AE-8049-1B47-9FBA-D54831B1CBF4}"/>
    <dgm:cxn modelId="{10C5A08E-1F78-7B4D-BF67-45D5A718F83A}" type="presOf" srcId="{9897BF1B-A657-BC46-B320-3484EE54669A}" destId="{B1D786DD-1AFA-B840-A0C4-FD9548A8F414}" srcOrd="0" destOrd="0" presId="urn:microsoft.com/office/officeart/2005/8/layout/default"/>
    <dgm:cxn modelId="{BF5A9183-76DD-544C-B542-5C80C88DDDDC}" type="presParOf" srcId="{8F79EF39-96FB-DE44-9CEE-DB7670F2FEB2}" destId="{B1D786DD-1AFA-B840-A0C4-FD9548A8F414}" srcOrd="0" destOrd="0" presId="urn:microsoft.com/office/officeart/2005/8/layout/default"/>
    <dgm:cxn modelId="{3746C5DD-D79B-CA44-A0A8-403FFEFE53C9}" type="presParOf" srcId="{8F79EF39-96FB-DE44-9CEE-DB7670F2FEB2}" destId="{ADA98BBD-EC2E-9443-850D-7F9E6B5B8F35}" srcOrd="1" destOrd="0" presId="urn:microsoft.com/office/officeart/2005/8/layout/default"/>
    <dgm:cxn modelId="{ADB91C8E-EFEA-A245-98ED-FF858D6DA2E8}" type="presParOf" srcId="{8F79EF39-96FB-DE44-9CEE-DB7670F2FEB2}" destId="{480C07A8-DF9B-0944-BBC4-BEA1B2BEB981}" srcOrd="2" destOrd="0" presId="urn:microsoft.com/office/officeart/2005/8/layout/defaul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845A0560-029F-4871-9E52-CF513F177DEA}" type="doc">
      <dgm:prSet loTypeId="urn:microsoft.com/office/officeart/2005/8/layout/hierarchy1" loCatId="hierarchy" qsTypeId="urn:microsoft.com/office/officeart/2005/8/quickstyle/simple2" qsCatId="simple" csTypeId="urn:microsoft.com/office/officeart/2005/8/colors/accent2_2" csCatId="accent2" phldr="1"/>
      <dgm:spPr/>
      <dgm:t>
        <a:bodyPr/>
        <a:lstStyle/>
        <a:p>
          <a:endParaRPr lang="en-US"/>
        </a:p>
      </dgm:t>
    </dgm:pt>
    <dgm:pt modelId="{28AE513B-056F-421C-BC57-767FC7D6B119}">
      <dgm:prSet custT="1"/>
      <dgm:spPr/>
      <dgm:t>
        <a:bodyPr/>
        <a:lstStyle/>
        <a:p>
          <a:r>
            <a:rPr lang="en-GB" sz="2800"/>
            <a:t>More effective with longer reads</a:t>
          </a:r>
          <a:endParaRPr lang="en-US" sz="2800"/>
        </a:p>
      </dgm:t>
    </dgm:pt>
    <dgm:pt modelId="{8EFDB97A-0647-46F0-80B8-1E1CEE5DD0DB}" type="parTrans" cxnId="{D3537975-6242-475E-ABBF-28D80921B7E3}">
      <dgm:prSet/>
      <dgm:spPr/>
      <dgm:t>
        <a:bodyPr/>
        <a:lstStyle/>
        <a:p>
          <a:endParaRPr lang="en-US" sz="1400"/>
        </a:p>
      </dgm:t>
    </dgm:pt>
    <dgm:pt modelId="{5E9F0927-6F13-490A-ABEC-2A619A27DF7D}" type="sibTrans" cxnId="{D3537975-6242-475E-ABBF-28D80921B7E3}">
      <dgm:prSet/>
      <dgm:spPr/>
      <dgm:t>
        <a:bodyPr/>
        <a:lstStyle/>
        <a:p>
          <a:endParaRPr lang="en-US" sz="1400"/>
        </a:p>
      </dgm:t>
    </dgm:pt>
    <dgm:pt modelId="{B267F533-3EE1-43CB-8E10-DE5CFFE3EC3A}">
      <dgm:prSet custT="1"/>
      <dgm:spPr/>
      <dgm:t>
        <a:bodyPr/>
        <a:lstStyle/>
        <a:p>
          <a:r>
            <a:rPr lang="en-US" sz="2800"/>
            <a:t>Faster pore decline</a:t>
          </a:r>
        </a:p>
      </dgm:t>
    </dgm:pt>
    <dgm:pt modelId="{B632AC81-F22E-4499-A17E-76DBF4432237}" type="parTrans" cxnId="{750F5EEC-05BC-4FA3-81BA-9A43A466E03A}">
      <dgm:prSet/>
      <dgm:spPr/>
      <dgm:t>
        <a:bodyPr/>
        <a:lstStyle/>
        <a:p>
          <a:endParaRPr lang="en-US" sz="1400"/>
        </a:p>
      </dgm:t>
    </dgm:pt>
    <dgm:pt modelId="{A5F817E1-297F-44C7-8B09-8D8F8C85E425}" type="sibTrans" cxnId="{750F5EEC-05BC-4FA3-81BA-9A43A466E03A}">
      <dgm:prSet/>
      <dgm:spPr/>
      <dgm:t>
        <a:bodyPr/>
        <a:lstStyle/>
        <a:p>
          <a:endParaRPr lang="en-US" sz="1400"/>
        </a:p>
      </dgm:t>
    </dgm:pt>
    <dgm:pt modelId="{6924B543-0A43-40CD-AE4A-95DE448BF90B}">
      <dgm:prSet custT="1"/>
      <dgm:spPr/>
      <dgm:t>
        <a:bodyPr/>
        <a:lstStyle/>
        <a:p>
          <a:r>
            <a:rPr lang="en-US" sz="2800" dirty="0"/>
            <a:t>Need a good reference</a:t>
          </a:r>
        </a:p>
      </dgm:t>
    </dgm:pt>
    <dgm:pt modelId="{2659C541-5F33-4FF7-AFA6-61B217F9A2A3}" type="parTrans" cxnId="{9DA03488-B816-41A1-9158-4D715493AE74}">
      <dgm:prSet/>
      <dgm:spPr/>
      <dgm:t>
        <a:bodyPr/>
        <a:lstStyle/>
        <a:p>
          <a:endParaRPr lang="en-US" sz="1400"/>
        </a:p>
      </dgm:t>
    </dgm:pt>
    <dgm:pt modelId="{EB669095-7E4C-4A24-BF8D-EAC90C3F1C5F}" type="sibTrans" cxnId="{9DA03488-B816-41A1-9158-4D715493AE74}">
      <dgm:prSet/>
      <dgm:spPr/>
      <dgm:t>
        <a:bodyPr/>
        <a:lstStyle/>
        <a:p>
          <a:endParaRPr lang="en-US" sz="1400"/>
        </a:p>
      </dgm:t>
    </dgm:pt>
    <dgm:pt modelId="{5E9CA75A-1318-0149-843F-D2BAE382122F}" type="pres">
      <dgm:prSet presAssocID="{845A0560-029F-4871-9E52-CF513F177DEA}" presName="hierChild1" presStyleCnt="0">
        <dgm:presLayoutVars>
          <dgm:chPref val="1"/>
          <dgm:dir/>
          <dgm:animOne val="branch"/>
          <dgm:animLvl val="lvl"/>
          <dgm:resizeHandles/>
        </dgm:presLayoutVars>
      </dgm:prSet>
      <dgm:spPr/>
    </dgm:pt>
    <dgm:pt modelId="{34E9B793-1762-374B-9C56-D2AC0E086A43}" type="pres">
      <dgm:prSet presAssocID="{28AE513B-056F-421C-BC57-767FC7D6B119}" presName="hierRoot1" presStyleCnt="0"/>
      <dgm:spPr/>
    </dgm:pt>
    <dgm:pt modelId="{D33F80DF-2B65-9E4D-B521-51E0383D804C}" type="pres">
      <dgm:prSet presAssocID="{28AE513B-056F-421C-BC57-767FC7D6B119}" presName="composite" presStyleCnt="0"/>
      <dgm:spPr/>
    </dgm:pt>
    <dgm:pt modelId="{8B85903D-F800-694A-B0E7-050D1A2A4ECE}" type="pres">
      <dgm:prSet presAssocID="{28AE513B-056F-421C-BC57-767FC7D6B119}" presName="background" presStyleLbl="node0" presStyleIdx="0" presStyleCnt="3"/>
      <dgm:spPr/>
    </dgm:pt>
    <dgm:pt modelId="{83AEC290-511A-B549-ADB7-11DCAC18196F}" type="pres">
      <dgm:prSet presAssocID="{28AE513B-056F-421C-BC57-767FC7D6B119}" presName="text" presStyleLbl="fgAcc0" presStyleIdx="0" presStyleCnt="3">
        <dgm:presLayoutVars>
          <dgm:chPref val="3"/>
        </dgm:presLayoutVars>
      </dgm:prSet>
      <dgm:spPr/>
    </dgm:pt>
    <dgm:pt modelId="{40B423CF-C889-7F4F-A7FA-E8B068EEBBDA}" type="pres">
      <dgm:prSet presAssocID="{28AE513B-056F-421C-BC57-767FC7D6B119}" presName="hierChild2" presStyleCnt="0"/>
      <dgm:spPr/>
    </dgm:pt>
    <dgm:pt modelId="{91065B8F-3562-6442-814D-F0C1ED7AB44D}" type="pres">
      <dgm:prSet presAssocID="{B267F533-3EE1-43CB-8E10-DE5CFFE3EC3A}" presName="hierRoot1" presStyleCnt="0"/>
      <dgm:spPr/>
    </dgm:pt>
    <dgm:pt modelId="{BF79FC16-948E-9A46-A32C-B0ECB10D3D5B}" type="pres">
      <dgm:prSet presAssocID="{B267F533-3EE1-43CB-8E10-DE5CFFE3EC3A}" presName="composite" presStyleCnt="0"/>
      <dgm:spPr/>
    </dgm:pt>
    <dgm:pt modelId="{67BA0FA1-B114-B241-883C-899709B23FC5}" type="pres">
      <dgm:prSet presAssocID="{B267F533-3EE1-43CB-8E10-DE5CFFE3EC3A}" presName="background" presStyleLbl="node0" presStyleIdx="1" presStyleCnt="3"/>
      <dgm:spPr/>
    </dgm:pt>
    <dgm:pt modelId="{FD03B282-2857-E944-919B-1377A7E90C09}" type="pres">
      <dgm:prSet presAssocID="{B267F533-3EE1-43CB-8E10-DE5CFFE3EC3A}" presName="text" presStyleLbl="fgAcc0" presStyleIdx="1" presStyleCnt="3">
        <dgm:presLayoutVars>
          <dgm:chPref val="3"/>
        </dgm:presLayoutVars>
      </dgm:prSet>
      <dgm:spPr/>
    </dgm:pt>
    <dgm:pt modelId="{8E3A3E79-BFC6-824F-87EB-D54279EBEE9E}" type="pres">
      <dgm:prSet presAssocID="{B267F533-3EE1-43CB-8E10-DE5CFFE3EC3A}" presName="hierChild2" presStyleCnt="0"/>
      <dgm:spPr/>
    </dgm:pt>
    <dgm:pt modelId="{70C7486D-8943-4C4D-8FB9-BAAA4121AF64}" type="pres">
      <dgm:prSet presAssocID="{6924B543-0A43-40CD-AE4A-95DE448BF90B}" presName="hierRoot1" presStyleCnt="0"/>
      <dgm:spPr/>
    </dgm:pt>
    <dgm:pt modelId="{B23DA434-ECAF-F74F-A82D-B832F7231379}" type="pres">
      <dgm:prSet presAssocID="{6924B543-0A43-40CD-AE4A-95DE448BF90B}" presName="composite" presStyleCnt="0"/>
      <dgm:spPr/>
    </dgm:pt>
    <dgm:pt modelId="{6301071E-3760-324D-BDD4-FCADF6AAD8B7}" type="pres">
      <dgm:prSet presAssocID="{6924B543-0A43-40CD-AE4A-95DE448BF90B}" presName="background" presStyleLbl="node0" presStyleIdx="2" presStyleCnt="3"/>
      <dgm:spPr/>
    </dgm:pt>
    <dgm:pt modelId="{A40DB701-9E23-AA43-A720-E91DF93C3B1E}" type="pres">
      <dgm:prSet presAssocID="{6924B543-0A43-40CD-AE4A-95DE448BF90B}" presName="text" presStyleLbl="fgAcc0" presStyleIdx="2" presStyleCnt="3">
        <dgm:presLayoutVars>
          <dgm:chPref val="3"/>
        </dgm:presLayoutVars>
      </dgm:prSet>
      <dgm:spPr/>
    </dgm:pt>
    <dgm:pt modelId="{1C03E3AF-A44B-A647-B85B-5159C72420B5}" type="pres">
      <dgm:prSet presAssocID="{6924B543-0A43-40CD-AE4A-95DE448BF90B}" presName="hierChild2" presStyleCnt="0"/>
      <dgm:spPr/>
    </dgm:pt>
  </dgm:ptLst>
  <dgm:cxnLst>
    <dgm:cxn modelId="{73D88101-9F5E-314C-9726-DD7141370485}" type="presOf" srcId="{28AE513B-056F-421C-BC57-767FC7D6B119}" destId="{83AEC290-511A-B549-ADB7-11DCAC18196F}" srcOrd="0" destOrd="0" presId="urn:microsoft.com/office/officeart/2005/8/layout/hierarchy1"/>
    <dgm:cxn modelId="{8CD54E16-FA71-334C-AE71-FD579E4FED58}" type="presOf" srcId="{845A0560-029F-4871-9E52-CF513F177DEA}" destId="{5E9CA75A-1318-0149-843F-D2BAE382122F}" srcOrd="0" destOrd="0" presId="urn:microsoft.com/office/officeart/2005/8/layout/hierarchy1"/>
    <dgm:cxn modelId="{444C084C-E141-6B45-888A-A6E51043D0BE}" type="presOf" srcId="{B267F533-3EE1-43CB-8E10-DE5CFFE3EC3A}" destId="{FD03B282-2857-E944-919B-1377A7E90C09}" srcOrd="0" destOrd="0" presId="urn:microsoft.com/office/officeart/2005/8/layout/hierarchy1"/>
    <dgm:cxn modelId="{D3537975-6242-475E-ABBF-28D80921B7E3}" srcId="{845A0560-029F-4871-9E52-CF513F177DEA}" destId="{28AE513B-056F-421C-BC57-767FC7D6B119}" srcOrd="0" destOrd="0" parTransId="{8EFDB97A-0647-46F0-80B8-1E1CEE5DD0DB}" sibTransId="{5E9F0927-6F13-490A-ABEC-2A619A27DF7D}"/>
    <dgm:cxn modelId="{9DA03488-B816-41A1-9158-4D715493AE74}" srcId="{845A0560-029F-4871-9E52-CF513F177DEA}" destId="{6924B543-0A43-40CD-AE4A-95DE448BF90B}" srcOrd="2" destOrd="0" parTransId="{2659C541-5F33-4FF7-AFA6-61B217F9A2A3}" sibTransId="{EB669095-7E4C-4A24-BF8D-EAC90C3F1C5F}"/>
    <dgm:cxn modelId="{BD74BBCB-7CAD-FB47-B1DF-8B0145308207}" type="presOf" srcId="{6924B543-0A43-40CD-AE4A-95DE448BF90B}" destId="{A40DB701-9E23-AA43-A720-E91DF93C3B1E}" srcOrd="0" destOrd="0" presId="urn:microsoft.com/office/officeart/2005/8/layout/hierarchy1"/>
    <dgm:cxn modelId="{750F5EEC-05BC-4FA3-81BA-9A43A466E03A}" srcId="{845A0560-029F-4871-9E52-CF513F177DEA}" destId="{B267F533-3EE1-43CB-8E10-DE5CFFE3EC3A}" srcOrd="1" destOrd="0" parTransId="{B632AC81-F22E-4499-A17E-76DBF4432237}" sibTransId="{A5F817E1-297F-44C7-8B09-8D8F8C85E425}"/>
    <dgm:cxn modelId="{F7998197-1ED9-0F46-9FE7-AA9388F3A973}" type="presParOf" srcId="{5E9CA75A-1318-0149-843F-D2BAE382122F}" destId="{34E9B793-1762-374B-9C56-D2AC0E086A43}" srcOrd="0" destOrd="0" presId="urn:microsoft.com/office/officeart/2005/8/layout/hierarchy1"/>
    <dgm:cxn modelId="{ED8043B0-0976-784C-8184-9B988EC701CF}" type="presParOf" srcId="{34E9B793-1762-374B-9C56-D2AC0E086A43}" destId="{D33F80DF-2B65-9E4D-B521-51E0383D804C}" srcOrd="0" destOrd="0" presId="urn:microsoft.com/office/officeart/2005/8/layout/hierarchy1"/>
    <dgm:cxn modelId="{743C65E8-D5C0-5F4D-A711-68F8D2B0D641}" type="presParOf" srcId="{D33F80DF-2B65-9E4D-B521-51E0383D804C}" destId="{8B85903D-F800-694A-B0E7-050D1A2A4ECE}" srcOrd="0" destOrd="0" presId="urn:microsoft.com/office/officeart/2005/8/layout/hierarchy1"/>
    <dgm:cxn modelId="{E068C60A-825E-9E47-A5FD-3ACFBB941A7E}" type="presParOf" srcId="{D33F80DF-2B65-9E4D-B521-51E0383D804C}" destId="{83AEC290-511A-B549-ADB7-11DCAC18196F}" srcOrd="1" destOrd="0" presId="urn:microsoft.com/office/officeart/2005/8/layout/hierarchy1"/>
    <dgm:cxn modelId="{B0A558B5-FD50-9741-8AD3-550B4887F8C7}" type="presParOf" srcId="{34E9B793-1762-374B-9C56-D2AC0E086A43}" destId="{40B423CF-C889-7F4F-A7FA-E8B068EEBBDA}" srcOrd="1" destOrd="0" presId="urn:microsoft.com/office/officeart/2005/8/layout/hierarchy1"/>
    <dgm:cxn modelId="{6DC91487-8CD4-6345-ADB6-CDEB787AD3FF}" type="presParOf" srcId="{5E9CA75A-1318-0149-843F-D2BAE382122F}" destId="{91065B8F-3562-6442-814D-F0C1ED7AB44D}" srcOrd="1" destOrd="0" presId="urn:microsoft.com/office/officeart/2005/8/layout/hierarchy1"/>
    <dgm:cxn modelId="{AFCA10B1-5ABB-AC49-98B4-B274B46096AA}" type="presParOf" srcId="{91065B8F-3562-6442-814D-F0C1ED7AB44D}" destId="{BF79FC16-948E-9A46-A32C-B0ECB10D3D5B}" srcOrd="0" destOrd="0" presId="urn:microsoft.com/office/officeart/2005/8/layout/hierarchy1"/>
    <dgm:cxn modelId="{CF8DBB59-504D-444D-979D-A63D3D6F455C}" type="presParOf" srcId="{BF79FC16-948E-9A46-A32C-B0ECB10D3D5B}" destId="{67BA0FA1-B114-B241-883C-899709B23FC5}" srcOrd="0" destOrd="0" presId="urn:microsoft.com/office/officeart/2005/8/layout/hierarchy1"/>
    <dgm:cxn modelId="{D385FD1F-8F79-724E-B515-7D9C5D3862E7}" type="presParOf" srcId="{BF79FC16-948E-9A46-A32C-B0ECB10D3D5B}" destId="{FD03B282-2857-E944-919B-1377A7E90C09}" srcOrd="1" destOrd="0" presId="urn:microsoft.com/office/officeart/2005/8/layout/hierarchy1"/>
    <dgm:cxn modelId="{1E9EC583-E464-3C45-91E0-6CB6E1E2C561}" type="presParOf" srcId="{91065B8F-3562-6442-814D-F0C1ED7AB44D}" destId="{8E3A3E79-BFC6-824F-87EB-D54279EBEE9E}" srcOrd="1" destOrd="0" presId="urn:microsoft.com/office/officeart/2005/8/layout/hierarchy1"/>
    <dgm:cxn modelId="{1C015934-9B27-A34D-BA2A-08E729E1AE4C}" type="presParOf" srcId="{5E9CA75A-1318-0149-843F-D2BAE382122F}" destId="{70C7486D-8943-4C4D-8FB9-BAAA4121AF64}" srcOrd="2" destOrd="0" presId="urn:microsoft.com/office/officeart/2005/8/layout/hierarchy1"/>
    <dgm:cxn modelId="{02CF5D0A-F2A3-F84F-ADCD-63E333308B4A}" type="presParOf" srcId="{70C7486D-8943-4C4D-8FB9-BAAA4121AF64}" destId="{B23DA434-ECAF-F74F-A82D-B832F7231379}" srcOrd="0" destOrd="0" presId="urn:microsoft.com/office/officeart/2005/8/layout/hierarchy1"/>
    <dgm:cxn modelId="{B874D2A7-5F93-4F43-82CF-0AB37BA3927D}" type="presParOf" srcId="{B23DA434-ECAF-F74F-A82D-B832F7231379}" destId="{6301071E-3760-324D-BDD4-FCADF6AAD8B7}" srcOrd="0" destOrd="0" presId="urn:microsoft.com/office/officeart/2005/8/layout/hierarchy1"/>
    <dgm:cxn modelId="{400AB455-B5A7-824B-BA30-F954B46A64AB}" type="presParOf" srcId="{B23DA434-ECAF-F74F-A82D-B832F7231379}" destId="{A40DB701-9E23-AA43-A720-E91DF93C3B1E}" srcOrd="1" destOrd="0" presId="urn:microsoft.com/office/officeart/2005/8/layout/hierarchy1"/>
    <dgm:cxn modelId="{6E92CD25-CDBD-4E46-8664-761198C50896}" type="presParOf" srcId="{70C7486D-8943-4C4D-8FB9-BAAA4121AF64}" destId="{1C03E3AF-A44B-A647-B85B-5159C72420B5}"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1558A89-34F8-DE4E-BA8D-4A729B1DBB27}">
      <dsp:nvSpPr>
        <dsp:cNvPr id="0" name=""/>
        <dsp:cNvSpPr/>
      </dsp:nvSpPr>
      <dsp:spPr>
        <a:xfrm>
          <a:off x="3361" y="569968"/>
          <a:ext cx="2666913" cy="1600147"/>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GB" sz="2800" b="1" kern="1200"/>
            <a:t>Quality control</a:t>
          </a:r>
          <a:endParaRPr lang="en-US" sz="2800" kern="1200"/>
        </a:p>
      </dsp:txBody>
      <dsp:txXfrm>
        <a:off x="3361" y="569968"/>
        <a:ext cx="2666913" cy="1600147"/>
      </dsp:txXfrm>
    </dsp:sp>
    <dsp:sp modelId="{63E2A978-27AE-0645-A1D8-2FBE1FC23E6D}">
      <dsp:nvSpPr>
        <dsp:cNvPr id="0" name=""/>
        <dsp:cNvSpPr/>
      </dsp:nvSpPr>
      <dsp:spPr>
        <a:xfrm>
          <a:off x="2936966" y="569968"/>
          <a:ext cx="2666913" cy="1600147"/>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GB" sz="2800" b="1" i="0" kern="1200"/>
            <a:t>Fragmentation</a:t>
          </a:r>
          <a:endParaRPr lang="en-US" sz="2800" kern="1200"/>
        </a:p>
      </dsp:txBody>
      <dsp:txXfrm>
        <a:off x="2936966" y="569968"/>
        <a:ext cx="2666913" cy="1600147"/>
      </dsp:txXfrm>
    </dsp:sp>
    <dsp:sp modelId="{BF21DF30-8140-AB4D-A576-4887F727A372}">
      <dsp:nvSpPr>
        <dsp:cNvPr id="0" name=""/>
        <dsp:cNvSpPr/>
      </dsp:nvSpPr>
      <dsp:spPr>
        <a:xfrm>
          <a:off x="5870570" y="569968"/>
          <a:ext cx="2666913" cy="1600147"/>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GB" sz="2800" b="1" kern="1200"/>
            <a:t>End repair</a:t>
          </a:r>
          <a:endParaRPr lang="en-US" sz="2800" kern="1200"/>
        </a:p>
      </dsp:txBody>
      <dsp:txXfrm>
        <a:off x="5870570" y="569968"/>
        <a:ext cx="2666913" cy="1600147"/>
      </dsp:txXfrm>
    </dsp:sp>
    <dsp:sp modelId="{92B6A230-9645-4D46-BBCC-7EDD27EDFC00}">
      <dsp:nvSpPr>
        <dsp:cNvPr id="0" name=""/>
        <dsp:cNvSpPr/>
      </dsp:nvSpPr>
      <dsp:spPr>
        <a:xfrm>
          <a:off x="8804175" y="569968"/>
          <a:ext cx="2666913" cy="1600147"/>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GB" sz="2800" b="1" i="0" kern="1200"/>
            <a:t>Size selection</a:t>
          </a:r>
          <a:endParaRPr lang="en-US" sz="2800" kern="1200"/>
        </a:p>
      </dsp:txBody>
      <dsp:txXfrm>
        <a:off x="8804175" y="569968"/>
        <a:ext cx="2666913" cy="1600147"/>
      </dsp:txXfrm>
    </dsp:sp>
    <dsp:sp modelId="{094F325C-6258-EC4E-A5AB-790596C14650}">
      <dsp:nvSpPr>
        <dsp:cNvPr id="0" name=""/>
        <dsp:cNvSpPr/>
      </dsp:nvSpPr>
      <dsp:spPr>
        <a:xfrm>
          <a:off x="3361" y="2436808"/>
          <a:ext cx="2666913" cy="1600147"/>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GB" sz="2800" b="1" kern="1200"/>
            <a:t>Amplification</a:t>
          </a:r>
          <a:endParaRPr lang="en-US" sz="2800" kern="1200"/>
        </a:p>
      </dsp:txBody>
      <dsp:txXfrm>
        <a:off x="3361" y="2436808"/>
        <a:ext cx="2666913" cy="1600147"/>
      </dsp:txXfrm>
    </dsp:sp>
    <dsp:sp modelId="{BF7B76AB-98E4-4440-8A49-375733720A2E}">
      <dsp:nvSpPr>
        <dsp:cNvPr id="0" name=""/>
        <dsp:cNvSpPr/>
      </dsp:nvSpPr>
      <dsp:spPr>
        <a:xfrm>
          <a:off x="2936966" y="2436808"/>
          <a:ext cx="2666913" cy="1600147"/>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GB" sz="2800" b="1" kern="1200"/>
            <a:t>Index/barcoding</a:t>
          </a:r>
          <a:endParaRPr lang="en-US" sz="2800" kern="1200"/>
        </a:p>
      </dsp:txBody>
      <dsp:txXfrm>
        <a:off x="2936966" y="2436808"/>
        <a:ext cx="2666913" cy="1600147"/>
      </dsp:txXfrm>
    </dsp:sp>
    <dsp:sp modelId="{763FC026-65F0-F549-975F-D29D35A0581E}">
      <dsp:nvSpPr>
        <dsp:cNvPr id="0" name=""/>
        <dsp:cNvSpPr/>
      </dsp:nvSpPr>
      <dsp:spPr>
        <a:xfrm>
          <a:off x="5870570" y="2436808"/>
          <a:ext cx="2666913" cy="1600147"/>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GB" sz="2800" b="1" kern="1200"/>
            <a:t>Adaptor ligation</a:t>
          </a:r>
          <a:endParaRPr lang="en-US" sz="2800" kern="1200"/>
        </a:p>
      </dsp:txBody>
      <dsp:txXfrm>
        <a:off x="5870570" y="2436808"/>
        <a:ext cx="2666913" cy="1600147"/>
      </dsp:txXfrm>
    </dsp:sp>
    <dsp:sp modelId="{8C613EDC-6D46-134B-94DA-4D98B14447DE}">
      <dsp:nvSpPr>
        <dsp:cNvPr id="0" name=""/>
        <dsp:cNvSpPr/>
      </dsp:nvSpPr>
      <dsp:spPr>
        <a:xfrm>
          <a:off x="8804175" y="2436808"/>
          <a:ext cx="2666913" cy="1600147"/>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GB" sz="2800" b="1" kern="1200"/>
            <a:t>Quantification</a:t>
          </a:r>
          <a:endParaRPr lang="en-US" sz="2800" kern="1200"/>
        </a:p>
      </dsp:txBody>
      <dsp:txXfrm>
        <a:off x="8804175" y="2436808"/>
        <a:ext cx="2666913" cy="160014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4F44B6-CBBC-2341-BDEE-B809C31C8239}">
      <dsp:nvSpPr>
        <dsp:cNvPr id="0" name=""/>
        <dsp:cNvSpPr/>
      </dsp:nvSpPr>
      <dsp:spPr>
        <a:xfrm>
          <a:off x="0" y="29537"/>
          <a:ext cx="6172199" cy="623610"/>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GB" sz="2600" b="0" i="0" kern="1200"/>
            <a:t>Long reads</a:t>
          </a:r>
          <a:endParaRPr lang="en-US" sz="2600" kern="1200"/>
        </a:p>
      </dsp:txBody>
      <dsp:txXfrm>
        <a:off x="30442" y="59979"/>
        <a:ext cx="6111315" cy="562726"/>
      </dsp:txXfrm>
    </dsp:sp>
    <dsp:sp modelId="{65E12B6F-E65E-D342-83C9-11E978B2508E}">
      <dsp:nvSpPr>
        <dsp:cNvPr id="0" name=""/>
        <dsp:cNvSpPr/>
      </dsp:nvSpPr>
      <dsp:spPr>
        <a:xfrm>
          <a:off x="0" y="728027"/>
          <a:ext cx="6172199" cy="623610"/>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GB" sz="2600" b="0" i="0" kern="1200" dirty="0"/>
            <a:t>Real-time sequencing</a:t>
          </a:r>
          <a:endParaRPr lang="en-US" sz="2600" kern="1200" dirty="0"/>
        </a:p>
      </dsp:txBody>
      <dsp:txXfrm>
        <a:off x="30442" y="758469"/>
        <a:ext cx="6111315" cy="562726"/>
      </dsp:txXfrm>
    </dsp:sp>
    <dsp:sp modelId="{36A52494-7329-D444-AEF3-6C64D38DD206}">
      <dsp:nvSpPr>
        <dsp:cNvPr id="0" name=""/>
        <dsp:cNvSpPr/>
      </dsp:nvSpPr>
      <dsp:spPr>
        <a:xfrm>
          <a:off x="0" y="1426517"/>
          <a:ext cx="6172199" cy="623610"/>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GB" sz="2600" b="0" i="0" kern="1200" dirty="0"/>
            <a:t>Portability and accessibility</a:t>
          </a:r>
          <a:endParaRPr lang="en-US" sz="2600" kern="1200" dirty="0"/>
        </a:p>
      </dsp:txBody>
      <dsp:txXfrm>
        <a:off x="30442" y="1456959"/>
        <a:ext cx="6111315" cy="562726"/>
      </dsp:txXfrm>
    </dsp:sp>
    <dsp:sp modelId="{055FD64A-D110-7B49-A8A9-9CF78ACD4AAC}">
      <dsp:nvSpPr>
        <dsp:cNvPr id="0" name=""/>
        <dsp:cNvSpPr/>
      </dsp:nvSpPr>
      <dsp:spPr>
        <a:xfrm>
          <a:off x="0" y="2125007"/>
          <a:ext cx="6172199" cy="623610"/>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GB" sz="2600" b="0" i="0" kern="1200"/>
            <a:t>Single-molecule sequencing</a:t>
          </a:r>
          <a:endParaRPr lang="en-US" sz="2600" kern="1200"/>
        </a:p>
      </dsp:txBody>
      <dsp:txXfrm>
        <a:off x="30442" y="2155449"/>
        <a:ext cx="6111315" cy="562726"/>
      </dsp:txXfrm>
    </dsp:sp>
    <dsp:sp modelId="{4EBC0D99-B629-3A4A-8C59-4AB3BCF0A05E}">
      <dsp:nvSpPr>
        <dsp:cNvPr id="0" name=""/>
        <dsp:cNvSpPr/>
      </dsp:nvSpPr>
      <dsp:spPr>
        <a:xfrm>
          <a:off x="0" y="2823497"/>
          <a:ext cx="6172199" cy="623610"/>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GB" sz="2600" b="0" i="0" kern="1200" dirty="0"/>
            <a:t>Detection of base modifications</a:t>
          </a:r>
          <a:endParaRPr lang="en-US" sz="2600" kern="1200" dirty="0"/>
        </a:p>
      </dsp:txBody>
      <dsp:txXfrm>
        <a:off x="30442" y="2853939"/>
        <a:ext cx="6111315" cy="562726"/>
      </dsp:txXfrm>
    </dsp:sp>
    <dsp:sp modelId="{F781A14D-9F07-684A-A935-93FA3A60CADF}">
      <dsp:nvSpPr>
        <dsp:cNvPr id="0" name=""/>
        <dsp:cNvSpPr/>
      </dsp:nvSpPr>
      <dsp:spPr>
        <a:xfrm>
          <a:off x="0" y="3521987"/>
          <a:ext cx="6172199" cy="623610"/>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GB" sz="2600" b="0" i="0" kern="1200"/>
            <a:t>Wide range of applications</a:t>
          </a:r>
          <a:endParaRPr lang="en-US" sz="2600" kern="1200"/>
        </a:p>
      </dsp:txBody>
      <dsp:txXfrm>
        <a:off x="30442" y="3552429"/>
        <a:ext cx="6111315" cy="562726"/>
      </dsp:txXfrm>
    </dsp:sp>
    <dsp:sp modelId="{2F9E7049-3B6B-8E46-9CE3-FA3C3BD39718}">
      <dsp:nvSpPr>
        <dsp:cNvPr id="0" name=""/>
        <dsp:cNvSpPr/>
      </dsp:nvSpPr>
      <dsp:spPr>
        <a:xfrm>
          <a:off x="0" y="4220477"/>
          <a:ext cx="6172199" cy="623610"/>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GB" sz="2600" b="0" i="0" kern="1200"/>
            <a:t>Continuous improvements</a:t>
          </a:r>
          <a:endParaRPr lang="en-US" sz="2600" kern="1200"/>
        </a:p>
      </dsp:txBody>
      <dsp:txXfrm>
        <a:off x="30442" y="4250919"/>
        <a:ext cx="6111315" cy="56272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4F44B6-CBBC-2341-BDEE-B809C31C8239}">
      <dsp:nvSpPr>
        <dsp:cNvPr id="0" name=""/>
        <dsp:cNvSpPr/>
      </dsp:nvSpPr>
      <dsp:spPr>
        <a:xfrm>
          <a:off x="692906" y="0"/>
          <a:ext cx="4776371" cy="1562833"/>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l" defTabSz="1733550">
            <a:lnSpc>
              <a:spcPct val="90000"/>
            </a:lnSpc>
            <a:spcBef>
              <a:spcPct val="0"/>
            </a:spcBef>
            <a:spcAft>
              <a:spcPct val="35000"/>
            </a:spcAft>
            <a:buNone/>
          </a:pPr>
          <a:r>
            <a:rPr lang="en-GB" sz="3900" b="0" i="0" kern="1200" dirty="0"/>
            <a:t>Real-time sequencing</a:t>
          </a:r>
          <a:endParaRPr lang="en-US" sz="3900" kern="1200" dirty="0"/>
        </a:p>
      </dsp:txBody>
      <dsp:txXfrm>
        <a:off x="769197" y="76291"/>
        <a:ext cx="4623789" cy="141025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4F44B6-CBBC-2341-BDEE-B809C31C8239}">
      <dsp:nvSpPr>
        <dsp:cNvPr id="0" name=""/>
        <dsp:cNvSpPr/>
      </dsp:nvSpPr>
      <dsp:spPr>
        <a:xfrm>
          <a:off x="692906" y="0"/>
          <a:ext cx="4776371" cy="1022152"/>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160020" rIns="160020" bIns="160020" numCol="1" spcCol="1270" anchor="ctr" anchorCtr="0">
          <a:noAutofit/>
        </a:bodyPr>
        <a:lstStyle/>
        <a:p>
          <a:pPr marL="0" lvl="0" indent="0" algn="l" defTabSz="1866900">
            <a:lnSpc>
              <a:spcPct val="90000"/>
            </a:lnSpc>
            <a:spcBef>
              <a:spcPct val="0"/>
            </a:spcBef>
            <a:spcAft>
              <a:spcPct val="35000"/>
            </a:spcAft>
            <a:buNone/>
          </a:pPr>
          <a:r>
            <a:rPr lang="en-GB" sz="4200" b="0" i="0" kern="1200" dirty="0"/>
            <a:t>Long reads</a:t>
          </a:r>
          <a:endParaRPr lang="en-US" sz="4200" kern="1200" dirty="0"/>
        </a:p>
      </dsp:txBody>
      <dsp:txXfrm>
        <a:off x="742803" y="49897"/>
        <a:ext cx="4676577" cy="92235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4F44B6-CBBC-2341-BDEE-B809C31C8239}">
      <dsp:nvSpPr>
        <dsp:cNvPr id="0" name=""/>
        <dsp:cNvSpPr/>
      </dsp:nvSpPr>
      <dsp:spPr>
        <a:xfrm>
          <a:off x="692906" y="0"/>
          <a:ext cx="4776371" cy="1562833"/>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l" defTabSz="1733550">
            <a:lnSpc>
              <a:spcPct val="90000"/>
            </a:lnSpc>
            <a:spcBef>
              <a:spcPct val="0"/>
            </a:spcBef>
            <a:spcAft>
              <a:spcPct val="35000"/>
            </a:spcAft>
            <a:buNone/>
          </a:pPr>
          <a:r>
            <a:rPr lang="en-GB" sz="3900" b="0" i="0" kern="1200" dirty="0"/>
            <a:t>Detection of base modifications</a:t>
          </a:r>
          <a:endParaRPr lang="en-US" sz="3900" kern="1200" dirty="0"/>
        </a:p>
      </dsp:txBody>
      <dsp:txXfrm>
        <a:off x="769197" y="76291"/>
        <a:ext cx="4623789" cy="1410251"/>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19C411E-5BA7-F941-BEBD-10B28D11359C}">
      <dsp:nvSpPr>
        <dsp:cNvPr id="0" name=""/>
        <dsp:cNvSpPr/>
      </dsp:nvSpPr>
      <dsp:spPr>
        <a:xfrm>
          <a:off x="3110" y="1087534"/>
          <a:ext cx="2220570" cy="1410062"/>
        </a:xfrm>
        <a:prstGeom prst="roundRect">
          <a:avLst>
            <a:gd name="adj" fmla="val 10000"/>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2C243F74-9604-1849-B1F1-2FE3C706C42C}">
      <dsp:nvSpPr>
        <dsp:cNvPr id="0" name=""/>
        <dsp:cNvSpPr/>
      </dsp:nvSpPr>
      <dsp:spPr>
        <a:xfrm>
          <a:off x="249840" y="1321928"/>
          <a:ext cx="2220570" cy="1410062"/>
        </a:xfrm>
        <a:prstGeom prst="roundRect">
          <a:avLst>
            <a:gd name="adj" fmla="val 10000"/>
          </a:avLst>
        </a:prstGeom>
        <a:solidFill>
          <a:schemeClr val="lt1">
            <a:alpha val="90000"/>
            <a:hueOff val="0"/>
            <a:satOff val="0"/>
            <a:lumOff val="0"/>
            <a:alphaOff val="0"/>
          </a:schemeClr>
        </a:solidFill>
        <a:ln w="6350" cap="flat" cmpd="sng" algn="ctr">
          <a:solidFill>
            <a:schemeClr val="accent3">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Error rate</a:t>
          </a:r>
        </a:p>
      </dsp:txBody>
      <dsp:txXfrm>
        <a:off x="291139" y="1363227"/>
        <a:ext cx="2137972" cy="1327464"/>
      </dsp:txXfrm>
    </dsp:sp>
    <dsp:sp modelId="{821A8956-FEF9-A341-8DC8-4CF5DB979028}">
      <dsp:nvSpPr>
        <dsp:cNvPr id="0" name=""/>
        <dsp:cNvSpPr/>
      </dsp:nvSpPr>
      <dsp:spPr>
        <a:xfrm>
          <a:off x="2717140" y="1087534"/>
          <a:ext cx="2220570" cy="1410062"/>
        </a:xfrm>
        <a:prstGeom prst="roundRect">
          <a:avLst>
            <a:gd name="adj" fmla="val 10000"/>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4A396AD6-8E85-534E-923F-EB8678CF00AC}">
      <dsp:nvSpPr>
        <dsp:cNvPr id="0" name=""/>
        <dsp:cNvSpPr/>
      </dsp:nvSpPr>
      <dsp:spPr>
        <a:xfrm>
          <a:off x="2963870" y="1321928"/>
          <a:ext cx="2220570" cy="1410062"/>
        </a:xfrm>
        <a:prstGeom prst="roundRect">
          <a:avLst>
            <a:gd name="adj" fmla="val 10000"/>
          </a:avLst>
        </a:prstGeom>
        <a:solidFill>
          <a:schemeClr val="lt1">
            <a:alpha val="90000"/>
            <a:hueOff val="0"/>
            <a:satOff val="0"/>
            <a:lumOff val="0"/>
            <a:alphaOff val="0"/>
          </a:schemeClr>
        </a:solidFill>
        <a:ln w="6350" cap="flat" cmpd="sng" algn="ctr">
          <a:solidFill>
            <a:schemeClr val="accent3">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Insertion and deletion errors</a:t>
          </a:r>
        </a:p>
      </dsp:txBody>
      <dsp:txXfrm>
        <a:off x="3005169" y="1363227"/>
        <a:ext cx="2137972" cy="1327464"/>
      </dsp:txXfrm>
    </dsp:sp>
    <dsp:sp modelId="{38392042-B802-1D4A-86F2-5B420A14F2E2}">
      <dsp:nvSpPr>
        <dsp:cNvPr id="0" name=""/>
        <dsp:cNvSpPr/>
      </dsp:nvSpPr>
      <dsp:spPr>
        <a:xfrm>
          <a:off x="5431171" y="1087534"/>
          <a:ext cx="2220570" cy="1410062"/>
        </a:xfrm>
        <a:prstGeom prst="roundRect">
          <a:avLst>
            <a:gd name="adj" fmla="val 10000"/>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63DC35EB-9F52-DA47-AF86-5A486BB2C374}">
      <dsp:nvSpPr>
        <dsp:cNvPr id="0" name=""/>
        <dsp:cNvSpPr/>
      </dsp:nvSpPr>
      <dsp:spPr>
        <a:xfrm>
          <a:off x="5677901" y="1321928"/>
          <a:ext cx="2220570" cy="1410062"/>
        </a:xfrm>
        <a:prstGeom prst="roundRect">
          <a:avLst>
            <a:gd name="adj" fmla="val 10000"/>
          </a:avLst>
        </a:prstGeom>
        <a:solidFill>
          <a:schemeClr val="lt1">
            <a:alpha val="90000"/>
            <a:hueOff val="0"/>
            <a:satOff val="0"/>
            <a:lumOff val="0"/>
            <a:alphaOff val="0"/>
          </a:schemeClr>
        </a:solidFill>
        <a:ln w="6350" cap="flat" cmpd="sng" algn="ctr">
          <a:solidFill>
            <a:schemeClr val="accent3">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Homopolymers</a:t>
          </a:r>
        </a:p>
      </dsp:txBody>
      <dsp:txXfrm>
        <a:off x="5719200" y="1363227"/>
        <a:ext cx="2137972" cy="1327464"/>
      </dsp:txXfrm>
    </dsp:sp>
    <dsp:sp modelId="{E035994E-55FA-3144-AA2D-DCB568E9AA02}">
      <dsp:nvSpPr>
        <dsp:cNvPr id="0" name=""/>
        <dsp:cNvSpPr/>
      </dsp:nvSpPr>
      <dsp:spPr>
        <a:xfrm>
          <a:off x="8145202" y="1087534"/>
          <a:ext cx="2220570" cy="1410062"/>
        </a:xfrm>
        <a:prstGeom prst="roundRect">
          <a:avLst>
            <a:gd name="adj" fmla="val 10000"/>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36537F46-DF75-3140-9A08-8C958D11A0E8}">
      <dsp:nvSpPr>
        <dsp:cNvPr id="0" name=""/>
        <dsp:cNvSpPr/>
      </dsp:nvSpPr>
      <dsp:spPr>
        <a:xfrm>
          <a:off x="8391932" y="1321928"/>
          <a:ext cx="2220570" cy="1410062"/>
        </a:xfrm>
        <a:prstGeom prst="roundRect">
          <a:avLst>
            <a:gd name="adj" fmla="val 10000"/>
          </a:avLst>
        </a:prstGeom>
        <a:solidFill>
          <a:schemeClr val="lt1">
            <a:alpha val="90000"/>
            <a:hueOff val="0"/>
            <a:satOff val="0"/>
            <a:lumOff val="0"/>
            <a:alphaOff val="0"/>
          </a:schemeClr>
        </a:solidFill>
        <a:ln w="6350" cap="flat" cmpd="sng" algn="ctr">
          <a:solidFill>
            <a:schemeClr val="accent3">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GB" sz="2400" i="0" kern="1200"/>
            <a:t>Complex data analysis</a:t>
          </a:r>
          <a:endParaRPr lang="en-US" sz="2400" kern="1200"/>
        </a:p>
      </dsp:txBody>
      <dsp:txXfrm>
        <a:off x="8433231" y="1363227"/>
        <a:ext cx="2137972" cy="1327464"/>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1D786DD-1AFA-B840-A0C4-FD9548A8F414}">
      <dsp:nvSpPr>
        <dsp:cNvPr id="0" name=""/>
        <dsp:cNvSpPr/>
      </dsp:nvSpPr>
      <dsp:spPr>
        <a:xfrm>
          <a:off x="0" y="644368"/>
          <a:ext cx="2112242" cy="1267345"/>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GB" sz="3100" kern="1200" dirty="0"/>
            <a:t>Higher yields</a:t>
          </a:r>
        </a:p>
      </dsp:txBody>
      <dsp:txXfrm>
        <a:off x="0" y="644368"/>
        <a:ext cx="2112242" cy="1267345"/>
      </dsp:txXfrm>
    </dsp:sp>
    <dsp:sp modelId="{480C07A8-DF9B-0944-BBC4-BEA1B2BEB981}">
      <dsp:nvSpPr>
        <dsp:cNvPr id="0" name=""/>
        <dsp:cNvSpPr/>
      </dsp:nvSpPr>
      <dsp:spPr>
        <a:xfrm>
          <a:off x="0" y="2122938"/>
          <a:ext cx="2112242" cy="1267345"/>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GB" sz="3100" kern="1200" dirty="0"/>
            <a:t>Faster experiment</a:t>
          </a:r>
        </a:p>
      </dsp:txBody>
      <dsp:txXfrm>
        <a:off x="0" y="2122938"/>
        <a:ext cx="2112242" cy="1267345"/>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85903D-F800-694A-B0E7-050D1A2A4ECE}">
      <dsp:nvSpPr>
        <dsp:cNvPr id="0" name=""/>
        <dsp:cNvSpPr/>
      </dsp:nvSpPr>
      <dsp:spPr>
        <a:xfrm>
          <a:off x="0" y="332854"/>
          <a:ext cx="2946797" cy="1871216"/>
        </a:xfrm>
        <a:prstGeom prst="roundRect">
          <a:avLst>
            <a:gd name="adj" fmla="val 10000"/>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83AEC290-511A-B549-ADB7-11DCAC18196F}">
      <dsp:nvSpPr>
        <dsp:cNvPr id="0" name=""/>
        <dsp:cNvSpPr/>
      </dsp:nvSpPr>
      <dsp:spPr>
        <a:xfrm>
          <a:off x="327421" y="643905"/>
          <a:ext cx="2946797" cy="1871216"/>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GB" sz="2800" kern="1200"/>
            <a:t>More effective with longer reads</a:t>
          </a:r>
          <a:endParaRPr lang="en-US" sz="2800" kern="1200"/>
        </a:p>
      </dsp:txBody>
      <dsp:txXfrm>
        <a:off x="382227" y="698711"/>
        <a:ext cx="2837185" cy="1761604"/>
      </dsp:txXfrm>
    </dsp:sp>
    <dsp:sp modelId="{67BA0FA1-B114-B241-883C-899709B23FC5}">
      <dsp:nvSpPr>
        <dsp:cNvPr id="0" name=""/>
        <dsp:cNvSpPr/>
      </dsp:nvSpPr>
      <dsp:spPr>
        <a:xfrm>
          <a:off x="3601640" y="332854"/>
          <a:ext cx="2946797" cy="1871216"/>
        </a:xfrm>
        <a:prstGeom prst="roundRect">
          <a:avLst>
            <a:gd name="adj" fmla="val 10000"/>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FD03B282-2857-E944-919B-1377A7E90C09}">
      <dsp:nvSpPr>
        <dsp:cNvPr id="0" name=""/>
        <dsp:cNvSpPr/>
      </dsp:nvSpPr>
      <dsp:spPr>
        <a:xfrm>
          <a:off x="3929062" y="643905"/>
          <a:ext cx="2946797" cy="1871216"/>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a:t>Faster pore decline</a:t>
          </a:r>
        </a:p>
      </dsp:txBody>
      <dsp:txXfrm>
        <a:off x="3983868" y="698711"/>
        <a:ext cx="2837185" cy="1761604"/>
      </dsp:txXfrm>
    </dsp:sp>
    <dsp:sp modelId="{6301071E-3760-324D-BDD4-FCADF6AAD8B7}">
      <dsp:nvSpPr>
        <dsp:cNvPr id="0" name=""/>
        <dsp:cNvSpPr/>
      </dsp:nvSpPr>
      <dsp:spPr>
        <a:xfrm>
          <a:off x="7203281" y="332854"/>
          <a:ext cx="2946797" cy="1871216"/>
        </a:xfrm>
        <a:prstGeom prst="roundRect">
          <a:avLst>
            <a:gd name="adj" fmla="val 10000"/>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A40DB701-9E23-AA43-A720-E91DF93C3B1E}">
      <dsp:nvSpPr>
        <dsp:cNvPr id="0" name=""/>
        <dsp:cNvSpPr/>
      </dsp:nvSpPr>
      <dsp:spPr>
        <a:xfrm>
          <a:off x="7530703" y="643905"/>
          <a:ext cx="2946797" cy="1871216"/>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Need a good reference</a:t>
          </a:r>
        </a:p>
      </dsp:txBody>
      <dsp:txXfrm>
        <a:off x="7585509" y="698711"/>
        <a:ext cx="2837185" cy="1761604"/>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1295AE2-43AC-144B-AE88-DCB376799F11}" type="datetimeFigureOut">
              <a:rPr lang="en-US" smtClean="0"/>
              <a:t>2/11/24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F24E5BB-E6B0-B84A-ABCD-9A3E9C2D78CB}" type="slidenum">
              <a:rPr lang="en-US" smtClean="0"/>
              <a:t>‹#›</a:t>
            </a:fld>
            <a:endParaRPr lang="en-US"/>
          </a:p>
        </p:txBody>
      </p:sp>
    </p:spTree>
    <p:extLst>
      <p:ext uri="{BB962C8B-B14F-4D97-AF65-F5344CB8AC3E}">
        <p14:creationId xmlns:p14="http://schemas.microsoft.com/office/powerpoint/2010/main" val="23727427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24E5BB-E6B0-B84A-ABCD-9A3E9C2D78CB}" type="slidenum">
              <a:rPr lang="en-US" smtClean="0"/>
              <a:t>1</a:t>
            </a:fld>
            <a:endParaRPr lang="en-US"/>
          </a:p>
        </p:txBody>
      </p:sp>
    </p:spTree>
    <p:extLst>
      <p:ext uri="{BB962C8B-B14F-4D97-AF65-F5344CB8AC3E}">
        <p14:creationId xmlns:p14="http://schemas.microsoft.com/office/powerpoint/2010/main" val="176595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24E5BB-E6B0-B84A-ABCD-9A3E9C2D78CB}" type="slidenum">
              <a:rPr lang="en-US" smtClean="0"/>
              <a:t>10</a:t>
            </a:fld>
            <a:endParaRPr lang="en-US"/>
          </a:p>
        </p:txBody>
      </p:sp>
    </p:spTree>
    <p:extLst>
      <p:ext uri="{BB962C8B-B14F-4D97-AF65-F5344CB8AC3E}">
        <p14:creationId xmlns:p14="http://schemas.microsoft.com/office/powerpoint/2010/main" val="37210880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24E5BB-E6B0-B84A-ABCD-9A3E9C2D78CB}" type="slidenum">
              <a:rPr lang="en-US" smtClean="0"/>
              <a:t>11</a:t>
            </a:fld>
            <a:endParaRPr lang="en-US"/>
          </a:p>
        </p:txBody>
      </p:sp>
    </p:spTree>
    <p:extLst>
      <p:ext uri="{BB962C8B-B14F-4D97-AF65-F5344CB8AC3E}">
        <p14:creationId xmlns:p14="http://schemas.microsoft.com/office/powerpoint/2010/main" val="17657901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Ability to monitor and analyse DNA/RNA as it is being sequenced</a:t>
            </a:r>
            <a:endParaRPr lang="en-GB" b="0" i="0" dirty="0">
              <a:solidFill>
                <a:srgbClr val="374151"/>
              </a:solidFill>
              <a:effectLst/>
              <a:latin typeface="Söhne"/>
            </a:endParaRPr>
          </a:p>
          <a:p>
            <a:endParaRPr lang="en-US" dirty="0"/>
          </a:p>
        </p:txBody>
      </p:sp>
      <p:sp>
        <p:nvSpPr>
          <p:cNvPr id="4" name="Slide Number Placeholder 3"/>
          <p:cNvSpPr>
            <a:spLocks noGrp="1"/>
          </p:cNvSpPr>
          <p:nvPr>
            <p:ph type="sldNum" sz="quarter" idx="5"/>
          </p:nvPr>
        </p:nvSpPr>
        <p:spPr/>
        <p:txBody>
          <a:bodyPr/>
          <a:lstStyle/>
          <a:p>
            <a:fld id="{0F24E5BB-E6B0-B84A-ABCD-9A3E9C2D78CB}" type="slidenum">
              <a:rPr lang="en-US" smtClean="0"/>
              <a:t>12</a:t>
            </a:fld>
            <a:endParaRPr lang="en-US"/>
          </a:p>
        </p:txBody>
      </p:sp>
    </p:spTree>
    <p:extLst>
      <p:ext uri="{BB962C8B-B14F-4D97-AF65-F5344CB8AC3E}">
        <p14:creationId xmlns:p14="http://schemas.microsoft.com/office/powerpoint/2010/main" val="3072675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nanopore’s greatest (and unique) advantages is real-time sequencing, which means you can get from sample to “answer” with super short turnaround times. This is of paramount importance in outbreak investigations or time-sensitive diagnostics (e.g. sepsis). </a:t>
            </a:r>
          </a:p>
        </p:txBody>
      </p:sp>
      <p:sp>
        <p:nvSpPr>
          <p:cNvPr id="4" name="Slide Number Placeholder 3"/>
          <p:cNvSpPr>
            <a:spLocks noGrp="1"/>
          </p:cNvSpPr>
          <p:nvPr>
            <p:ph type="sldNum" sz="quarter" idx="5"/>
          </p:nvPr>
        </p:nvSpPr>
        <p:spPr/>
        <p:txBody>
          <a:bodyPr/>
          <a:lstStyle/>
          <a:p>
            <a:fld id="{0F24E5BB-E6B0-B84A-ABCD-9A3E9C2D78CB}" type="slidenum">
              <a:rPr lang="en-US" smtClean="0"/>
              <a:t>13</a:t>
            </a:fld>
            <a:endParaRPr lang="en-US"/>
          </a:p>
        </p:txBody>
      </p:sp>
    </p:spTree>
    <p:extLst>
      <p:ext uri="{BB962C8B-B14F-4D97-AF65-F5344CB8AC3E}">
        <p14:creationId xmlns:p14="http://schemas.microsoft.com/office/powerpoint/2010/main" val="22927917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Up to 950 kb</a:t>
            </a:r>
          </a:p>
          <a:p>
            <a:r>
              <a:rPr lang="en-GB" b="0" i="0" dirty="0">
                <a:solidFill>
                  <a:srgbClr val="374151"/>
                </a:solidFill>
                <a:effectLst/>
                <a:latin typeface="Söhne"/>
              </a:rPr>
              <a:t>e.g. highly repetitive wheat genome sequencing in 2020</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e.g. human genome studies </a:t>
            </a:r>
            <a:r>
              <a:rPr lang="en-GB" b="0" i="0" dirty="0">
                <a:solidFill>
                  <a:srgbClr val="374151"/>
                </a:solidFill>
                <a:effectLst/>
                <a:latin typeface="Söhne"/>
              </a:rPr>
              <a:t>structural variations and provided insights into their impact on gene expression and disease susceptibility</a:t>
            </a:r>
          </a:p>
          <a:p>
            <a:endParaRPr lang="en-US" dirty="0"/>
          </a:p>
        </p:txBody>
      </p:sp>
      <p:sp>
        <p:nvSpPr>
          <p:cNvPr id="4" name="Slide Number Placeholder 3"/>
          <p:cNvSpPr>
            <a:spLocks noGrp="1"/>
          </p:cNvSpPr>
          <p:nvPr>
            <p:ph type="sldNum" sz="quarter" idx="5"/>
          </p:nvPr>
        </p:nvSpPr>
        <p:spPr/>
        <p:txBody>
          <a:bodyPr/>
          <a:lstStyle/>
          <a:p>
            <a:fld id="{0F24E5BB-E6B0-B84A-ABCD-9A3E9C2D78CB}" type="slidenum">
              <a:rPr lang="en-US" smtClean="0"/>
              <a:t>14</a:t>
            </a:fld>
            <a:endParaRPr lang="en-US"/>
          </a:p>
        </p:txBody>
      </p:sp>
    </p:spTree>
    <p:extLst>
      <p:ext uri="{BB962C8B-B14F-4D97-AF65-F5344CB8AC3E}">
        <p14:creationId xmlns:p14="http://schemas.microsoft.com/office/powerpoint/2010/main" val="8725244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374151"/>
                </a:solidFill>
                <a:effectLst/>
                <a:latin typeface="Söhne"/>
              </a:rPr>
              <a:t>Heritable changes in gene expression that do not involve alterations in the underlying DNA sequence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374151"/>
                </a:solidFill>
                <a:effectLst/>
                <a:latin typeface="Söhne"/>
              </a:rPr>
              <a:t>-  Methylation= addition of a methyl group (-CH3) to the DNA molecule</a:t>
            </a:r>
          </a:p>
          <a:p>
            <a:pPr marL="171450" indent="-171450">
              <a:buFontTx/>
              <a:buChar char="-"/>
            </a:pPr>
            <a:r>
              <a:rPr lang="en-GB" b="0" i="0" dirty="0">
                <a:solidFill>
                  <a:srgbClr val="374151"/>
                </a:solidFill>
                <a:effectLst/>
                <a:latin typeface="Söhne"/>
              </a:rPr>
              <a:t>Important for regulating gene activity, development and different life stages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Patterns vary across cell types, developmental stages, response to environment</a:t>
            </a:r>
            <a:endParaRPr lang="en-GB" b="0" i="0" dirty="0">
              <a:solidFill>
                <a:srgbClr val="374151"/>
              </a:solidFill>
              <a:effectLst/>
              <a:latin typeface="Söhne"/>
            </a:endParaRPr>
          </a:p>
          <a:p>
            <a:pPr marL="171450" indent="-171450">
              <a:buFontTx/>
              <a:buChar char="-"/>
            </a:pPr>
            <a:r>
              <a:rPr lang="en-GB" b="0" i="0" dirty="0">
                <a:solidFill>
                  <a:srgbClr val="374151"/>
                </a:solidFill>
                <a:effectLst/>
                <a:latin typeface="Söhne"/>
              </a:rPr>
              <a:t>Can do genome wide methylation studies! </a:t>
            </a:r>
            <a:endParaRPr lang="en-US" dirty="0"/>
          </a:p>
        </p:txBody>
      </p:sp>
      <p:sp>
        <p:nvSpPr>
          <p:cNvPr id="4" name="Slide Number Placeholder 3"/>
          <p:cNvSpPr>
            <a:spLocks noGrp="1"/>
          </p:cNvSpPr>
          <p:nvPr>
            <p:ph type="sldNum" sz="quarter" idx="5"/>
          </p:nvPr>
        </p:nvSpPr>
        <p:spPr/>
        <p:txBody>
          <a:bodyPr/>
          <a:lstStyle/>
          <a:p>
            <a:fld id="{0F24E5BB-E6B0-B84A-ABCD-9A3E9C2D78CB}" type="slidenum">
              <a:rPr lang="en-US" smtClean="0"/>
              <a:t>15</a:t>
            </a:fld>
            <a:endParaRPr lang="en-US"/>
          </a:p>
        </p:txBody>
      </p:sp>
    </p:spTree>
    <p:extLst>
      <p:ext uri="{BB962C8B-B14F-4D97-AF65-F5344CB8AC3E}">
        <p14:creationId xmlns:p14="http://schemas.microsoft.com/office/powerpoint/2010/main" val="19505692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main reason, I think, that people are using nanopore is its accessibility. Can buy a machine (minion) for $1000, which has opened doors for researchers all over the world. No longer need a super fancy lab to do this kind of work – disruptive technology! </a:t>
            </a:r>
          </a:p>
        </p:txBody>
      </p:sp>
      <p:sp>
        <p:nvSpPr>
          <p:cNvPr id="4" name="Slide Number Placeholder 3"/>
          <p:cNvSpPr>
            <a:spLocks noGrp="1"/>
          </p:cNvSpPr>
          <p:nvPr>
            <p:ph type="sldNum" sz="quarter" idx="5"/>
          </p:nvPr>
        </p:nvSpPr>
        <p:spPr/>
        <p:txBody>
          <a:bodyPr/>
          <a:lstStyle/>
          <a:p>
            <a:fld id="{41909C3E-743F-8F44-94DA-97711379353B}" type="slidenum">
              <a:rPr lang="en-US" smtClean="0"/>
              <a:t>16</a:t>
            </a:fld>
            <a:endParaRPr lang="en-US"/>
          </a:p>
        </p:txBody>
      </p:sp>
    </p:spTree>
    <p:extLst>
      <p:ext uri="{BB962C8B-B14F-4D97-AF65-F5344CB8AC3E}">
        <p14:creationId xmlns:p14="http://schemas.microsoft.com/office/powerpoint/2010/main" val="27881931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Nanopore really exploded during covid. It gave researchers in all corners of the globe access to sequencing capacity- even possible in low resource areas. Also extended capacity beyond main hubs, which was necessary during pandemic.</a:t>
            </a:r>
          </a:p>
        </p:txBody>
      </p:sp>
      <p:sp>
        <p:nvSpPr>
          <p:cNvPr id="4" name="Slide Number Placeholder 3"/>
          <p:cNvSpPr>
            <a:spLocks noGrp="1"/>
          </p:cNvSpPr>
          <p:nvPr>
            <p:ph type="sldNum" sz="quarter" idx="5"/>
          </p:nvPr>
        </p:nvSpPr>
        <p:spPr/>
        <p:txBody>
          <a:bodyPr/>
          <a:lstStyle/>
          <a:p>
            <a:fld id="{41909C3E-743F-8F44-94DA-97711379353B}" type="slidenum">
              <a:rPr lang="en-US" smtClean="0"/>
              <a:t>17</a:t>
            </a:fld>
            <a:endParaRPr lang="en-US"/>
          </a:p>
        </p:txBody>
      </p:sp>
    </p:spTree>
    <p:extLst>
      <p:ext uri="{BB962C8B-B14F-4D97-AF65-F5344CB8AC3E}">
        <p14:creationId xmlns:p14="http://schemas.microsoft.com/office/powerpoint/2010/main" val="41652599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24E5BB-E6B0-B84A-ABCD-9A3E9C2D78CB}" type="slidenum">
              <a:rPr lang="en-US" smtClean="0"/>
              <a:t>18</a:t>
            </a:fld>
            <a:endParaRPr lang="en-US"/>
          </a:p>
        </p:txBody>
      </p:sp>
    </p:spTree>
    <p:extLst>
      <p:ext uri="{BB962C8B-B14F-4D97-AF65-F5344CB8AC3E}">
        <p14:creationId xmlns:p14="http://schemas.microsoft.com/office/powerpoint/2010/main" val="5070898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24E5BB-E6B0-B84A-ABCD-9A3E9C2D78CB}" type="slidenum">
              <a:rPr lang="en-US" smtClean="0"/>
              <a:t>19</a:t>
            </a:fld>
            <a:endParaRPr lang="en-US"/>
          </a:p>
        </p:txBody>
      </p:sp>
    </p:spTree>
    <p:extLst>
      <p:ext uri="{BB962C8B-B14F-4D97-AF65-F5344CB8AC3E}">
        <p14:creationId xmlns:p14="http://schemas.microsoft.com/office/powerpoint/2010/main" val="24690005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Compared to sanger </a:t>
            </a:r>
            <a:r>
              <a:rPr lang="en-GB" b="0" i="0" dirty="0">
                <a:solidFill>
                  <a:srgbClr val="374151"/>
                </a:solidFill>
                <a:effectLst/>
                <a:latin typeface="Söhne"/>
              </a:rPr>
              <a:t>capillary-based method that typically sequences a single DNA fragment (reliable but low throughput)</a:t>
            </a:r>
          </a:p>
          <a:p>
            <a:endParaRPr lang="en-GB" b="0" i="0" dirty="0">
              <a:solidFill>
                <a:srgbClr val="374151"/>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dirty="0">
                <a:effectLst/>
              </a:rPr>
              <a:t>Technologies: Illumina, PacBi</a:t>
            </a:r>
            <a:r>
              <a:rPr lang="en-GB" sz="1200" dirty="0"/>
              <a:t>o, Nanopore, Ion Torrent</a:t>
            </a:r>
            <a:endParaRPr lang="en-US" sz="1200" dirty="0"/>
          </a:p>
          <a:p>
            <a:endParaRPr lang="en-US" dirty="0"/>
          </a:p>
        </p:txBody>
      </p:sp>
      <p:sp>
        <p:nvSpPr>
          <p:cNvPr id="4" name="Slide Number Placeholder 3"/>
          <p:cNvSpPr>
            <a:spLocks noGrp="1"/>
          </p:cNvSpPr>
          <p:nvPr>
            <p:ph type="sldNum" sz="quarter" idx="5"/>
          </p:nvPr>
        </p:nvSpPr>
        <p:spPr/>
        <p:txBody>
          <a:bodyPr/>
          <a:lstStyle/>
          <a:p>
            <a:fld id="{0F24E5BB-E6B0-B84A-ABCD-9A3E9C2D78CB}" type="slidenum">
              <a:rPr lang="en-US" smtClean="0"/>
              <a:t>2</a:t>
            </a:fld>
            <a:endParaRPr lang="en-US"/>
          </a:p>
        </p:txBody>
      </p:sp>
    </p:spTree>
    <p:extLst>
      <p:ext uri="{BB962C8B-B14F-4D97-AF65-F5344CB8AC3E}">
        <p14:creationId xmlns:p14="http://schemas.microsoft.com/office/powerpoint/2010/main" val="13689065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24E5BB-E6B0-B84A-ABCD-9A3E9C2D78CB}" type="slidenum">
              <a:rPr lang="en-US" smtClean="0"/>
              <a:t>21</a:t>
            </a:fld>
            <a:endParaRPr lang="en-US"/>
          </a:p>
        </p:txBody>
      </p:sp>
    </p:spTree>
    <p:extLst>
      <p:ext uri="{BB962C8B-B14F-4D97-AF65-F5344CB8AC3E}">
        <p14:creationId xmlns:p14="http://schemas.microsoft.com/office/powerpoint/2010/main" val="345050694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Also known as selective sequencing. An alternative to lab-based enrichment or depletion methods. These can be lengthy procedures in the lab, often need </a:t>
            </a:r>
            <a:r>
              <a:rPr lang="en-GB" b="0" i="0" dirty="0">
                <a:solidFill>
                  <a:srgbClr val="333333"/>
                </a:solidFill>
                <a:effectLst/>
                <a:latin typeface="Georgia" panose="02040502050405020303" pitchFamily="18" charset="0"/>
              </a:rPr>
              <a:t>sample-specific adaptation and can bias the output data. Adaptive sampling is a software controlled enrichment method where the software </a:t>
            </a:r>
            <a:r>
              <a:rPr lang="en-GB" b="0" i="0" dirty="0" err="1">
                <a:solidFill>
                  <a:srgbClr val="333333"/>
                </a:solidFill>
                <a:effectLst/>
                <a:latin typeface="Georgia" panose="02040502050405020303" pitchFamily="18" charset="0"/>
              </a:rPr>
              <a:t>basecalls</a:t>
            </a:r>
            <a:r>
              <a:rPr lang="en-GB" b="0" i="0" dirty="0">
                <a:solidFill>
                  <a:srgbClr val="333333"/>
                </a:solidFill>
                <a:effectLst/>
                <a:latin typeface="Georgia" panose="02040502050405020303" pitchFamily="18" charset="0"/>
              </a:rPr>
              <a:t> the first few hundred bases of each read and compares it with the target reference sequences. Matching or unmatching sequences are rejected, depending on whether the software is set to enrich or deplete.</a:t>
            </a:r>
            <a:endParaRPr lang="en-US" dirty="0"/>
          </a:p>
        </p:txBody>
      </p:sp>
      <p:sp>
        <p:nvSpPr>
          <p:cNvPr id="4" name="Slide Number Placeholder 3"/>
          <p:cNvSpPr>
            <a:spLocks noGrp="1"/>
          </p:cNvSpPr>
          <p:nvPr>
            <p:ph type="sldNum" sz="quarter" idx="5"/>
          </p:nvPr>
        </p:nvSpPr>
        <p:spPr/>
        <p:txBody>
          <a:bodyPr/>
          <a:lstStyle/>
          <a:p>
            <a:fld id="{0F24E5BB-E6B0-B84A-ABCD-9A3E9C2D78CB}" type="slidenum">
              <a:rPr lang="en-US" smtClean="0"/>
              <a:t>22</a:t>
            </a:fld>
            <a:endParaRPr lang="en-US"/>
          </a:p>
        </p:txBody>
      </p:sp>
    </p:spTree>
    <p:extLst>
      <p:ext uri="{BB962C8B-B14F-4D97-AF65-F5344CB8AC3E}">
        <p14:creationId xmlns:p14="http://schemas.microsoft.com/office/powerpoint/2010/main" val="30604667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Sequencing and alignment (to your provided reference) in real-time presents the opportunity to decide whether to continue allowing DNA to pass through the pore- or eject it</a:t>
            </a:r>
          </a:p>
          <a:p>
            <a:pPr marL="171450" indent="-171450">
              <a:buFont typeface="Arial" panose="020B0604020202020204" pitchFamily="34" charset="0"/>
              <a:buChar char="•"/>
            </a:pPr>
            <a:r>
              <a:rPr lang="en-US" dirty="0"/>
              <a:t>Ejecting an unwanted DNA fragment frees up the pore to sequence what you actually want. So you </a:t>
            </a:r>
            <a:r>
              <a:rPr lang="en-US" dirty="0" err="1"/>
              <a:t>prioritise</a:t>
            </a:r>
            <a:r>
              <a:rPr lang="en-US" dirty="0"/>
              <a:t> your target! Leads to higher yields in shorter timeframe. </a:t>
            </a:r>
          </a:p>
        </p:txBody>
      </p:sp>
      <p:sp>
        <p:nvSpPr>
          <p:cNvPr id="4" name="Slide Number Placeholder 3"/>
          <p:cNvSpPr>
            <a:spLocks noGrp="1"/>
          </p:cNvSpPr>
          <p:nvPr>
            <p:ph type="sldNum" sz="quarter" idx="5"/>
          </p:nvPr>
        </p:nvSpPr>
        <p:spPr/>
        <p:txBody>
          <a:bodyPr/>
          <a:lstStyle/>
          <a:p>
            <a:fld id="{0F24E5BB-E6B0-B84A-ABCD-9A3E9C2D78CB}" type="slidenum">
              <a:rPr lang="en-US" smtClean="0"/>
              <a:t>23</a:t>
            </a:fld>
            <a:endParaRPr lang="en-US"/>
          </a:p>
        </p:txBody>
      </p:sp>
    </p:spTree>
    <p:extLst>
      <p:ext uri="{BB962C8B-B14F-4D97-AF65-F5344CB8AC3E}">
        <p14:creationId xmlns:p14="http://schemas.microsoft.com/office/powerpoint/2010/main" val="295377179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24E5BB-E6B0-B84A-ABCD-9A3E9C2D78CB}" type="slidenum">
              <a:rPr lang="en-US" smtClean="0"/>
              <a:t>24</a:t>
            </a:fld>
            <a:endParaRPr lang="en-US"/>
          </a:p>
        </p:txBody>
      </p:sp>
    </p:spTree>
    <p:extLst>
      <p:ext uri="{BB962C8B-B14F-4D97-AF65-F5344CB8AC3E}">
        <p14:creationId xmlns:p14="http://schemas.microsoft.com/office/powerpoint/2010/main" val="32628361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Trade off between read length and yield. Longer reads work better in adaptive sampling because there is more time to make a decision to eject or continue sequencing, and, freeing up the pore (from sequencing a long non-target DNA) has more of an impact to increase yield. </a:t>
            </a:r>
          </a:p>
          <a:p>
            <a:r>
              <a:rPr lang="en-US" dirty="0"/>
              <a:t>Some evidence suggests adaptive sampling causes a faster degradation of pores and more blockage of pore occurs, but seems to have improved. </a:t>
            </a:r>
          </a:p>
          <a:p>
            <a:r>
              <a:rPr lang="en-US" dirty="0"/>
              <a:t>Long, complex and repetitive reference sequences are difficult to use. Can take a long time to make a decision. </a:t>
            </a:r>
          </a:p>
        </p:txBody>
      </p:sp>
      <p:sp>
        <p:nvSpPr>
          <p:cNvPr id="4" name="Slide Number Placeholder 3"/>
          <p:cNvSpPr>
            <a:spLocks noGrp="1"/>
          </p:cNvSpPr>
          <p:nvPr>
            <p:ph type="sldNum" sz="quarter" idx="5"/>
          </p:nvPr>
        </p:nvSpPr>
        <p:spPr/>
        <p:txBody>
          <a:bodyPr/>
          <a:lstStyle/>
          <a:p>
            <a:fld id="{0F24E5BB-E6B0-B84A-ABCD-9A3E9C2D78CB}" type="slidenum">
              <a:rPr lang="en-US" smtClean="0"/>
              <a:t>25</a:t>
            </a:fld>
            <a:endParaRPr lang="en-US"/>
          </a:p>
        </p:txBody>
      </p:sp>
    </p:spTree>
    <p:extLst>
      <p:ext uri="{BB962C8B-B14F-4D97-AF65-F5344CB8AC3E}">
        <p14:creationId xmlns:p14="http://schemas.microsoft.com/office/powerpoint/2010/main" val="54746231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Your sample may be very precious and you don’t want to risk losing it or not getting enough data from a </a:t>
            </a:r>
            <a:r>
              <a:rPr lang="en-US" dirty="0" err="1"/>
              <a:t>flowcell</a:t>
            </a:r>
            <a:r>
              <a:rPr lang="en-US" dirty="0"/>
              <a:t>. Can now ”recover” your sample from the </a:t>
            </a:r>
            <a:r>
              <a:rPr lang="en-US" dirty="0" err="1"/>
              <a:t>flowcell</a:t>
            </a:r>
            <a:r>
              <a:rPr lang="en-US" dirty="0"/>
              <a:t> if something goes wrong- and even redo the library prep!</a:t>
            </a:r>
          </a:p>
        </p:txBody>
      </p:sp>
      <p:sp>
        <p:nvSpPr>
          <p:cNvPr id="4" name="Slide Number Placeholder 3"/>
          <p:cNvSpPr>
            <a:spLocks noGrp="1"/>
          </p:cNvSpPr>
          <p:nvPr>
            <p:ph type="sldNum" sz="quarter" idx="5"/>
          </p:nvPr>
        </p:nvSpPr>
        <p:spPr/>
        <p:txBody>
          <a:bodyPr/>
          <a:lstStyle/>
          <a:p>
            <a:fld id="{0F24E5BB-E6B0-B84A-ABCD-9A3E9C2D78CB}" type="slidenum">
              <a:rPr lang="en-US" smtClean="0"/>
              <a:t>26</a:t>
            </a:fld>
            <a:endParaRPr lang="en-US"/>
          </a:p>
        </p:txBody>
      </p:sp>
    </p:spTree>
    <p:extLst>
      <p:ext uri="{BB962C8B-B14F-4D97-AF65-F5344CB8AC3E}">
        <p14:creationId xmlns:p14="http://schemas.microsoft.com/office/powerpoint/2010/main" val="151724584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F24E5BB-E6B0-B84A-ABCD-9A3E9C2D78CB}" type="slidenum">
              <a:rPr lang="en-US" smtClean="0"/>
              <a:t>28</a:t>
            </a:fld>
            <a:endParaRPr lang="en-US"/>
          </a:p>
        </p:txBody>
      </p:sp>
    </p:spTree>
    <p:extLst>
      <p:ext uri="{BB962C8B-B14F-4D97-AF65-F5344CB8AC3E}">
        <p14:creationId xmlns:p14="http://schemas.microsoft.com/office/powerpoint/2010/main" val="17274946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GB" dirty="0"/>
            </a:br>
            <a:r>
              <a:rPr lang="en-GB" b="0" i="0" dirty="0">
                <a:solidFill>
                  <a:srgbClr val="374151"/>
                </a:solidFill>
                <a:effectLst/>
                <a:latin typeface="Söhne"/>
              </a:rPr>
              <a:t>Nanopore sequencing is a method of DNA sequencing that involves passing DNA strands through tiny nanopores and detecting changes in electrical current to determine the sequence of bases.</a:t>
            </a:r>
            <a:endParaRPr lang="en-US" dirty="0"/>
          </a:p>
        </p:txBody>
      </p:sp>
      <p:sp>
        <p:nvSpPr>
          <p:cNvPr id="4" name="Slide Number Placeholder 3"/>
          <p:cNvSpPr>
            <a:spLocks noGrp="1"/>
          </p:cNvSpPr>
          <p:nvPr>
            <p:ph type="sldNum" sz="quarter" idx="5"/>
          </p:nvPr>
        </p:nvSpPr>
        <p:spPr/>
        <p:txBody>
          <a:bodyPr/>
          <a:lstStyle/>
          <a:p>
            <a:fld id="{0F24E5BB-E6B0-B84A-ABCD-9A3E9C2D78CB}" type="slidenum">
              <a:rPr lang="en-US" smtClean="0"/>
              <a:t>3</a:t>
            </a:fld>
            <a:endParaRPr lang="en-US"/>
          </a:p>
        </p:txBody>
      </p:sp>
    </p:spTree>
    <p:extLst>
      <p:ext uri="{BB962C8B-B14F-4D97-AF65-F5344CB8AC3E}">
        <p14:creationId xmlns:p14="http://schemas.microsoft.com/office/powerpoint/2010/main" val="5751770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t>Paradigm shift in biological analysis</a:t>
            </a:r>
          </a:p>
          <a:p>
            <a:r>
              <a:rPr lang="en-US" dirty="0"/>
              <a:t>Nanopore is </a:t>
            </a:r>
            <a:r>
              <a:rPr lang="en-US" dirty="0" err="1"/>
              <a:t>refered</a:t>
            </a:r>
            <a:r>
              <a:rPr lang="en-US" dirty="0"/>
              <a:t> to as 3rd/4</a:t>
            </a:r>
            <a:r>
              <a:rPr lang="en-US" baseline="30000" dirty="0"/>
              <a:t>th</a:t>
            </a:r>
            <a:r>
              <a:rPr lang="en-US" dirty="0"/>
              <a:t> generation, characterized by read length capabilities</a:t>
            </a:r>
          </a:p>
        </p:txBody>
      </p:sp>
      <p:sp>
        <p:nvSpPr>
          <p:cNvPr id="4" name="Slide Number Placeholder 3"/>
          <p:cNvSpPr>
            <a:spLocks noGrp="1"/>
          </p:cNvSpPr>
          <p:nvPr>
            <p:ph type="sldNum" sz="quarter" idx="5"/>
          </p:nvPr>
        </p:nvSpPr>
        <p:spPr/>
        <p:txBody>
          <a:bodyPr/>
          <a:lstStyle/>
          <a:p>
            <a:fld id="{0F24E5BB-E6B0-B84A-ABCD-9A3E9C2D78CB}" type="slidenum">
              <a:rPr lang="en-US" smtClean="0"/>
              <a:t>4</a:t>
            </a:fld>
            <a:endParaRPr lang="en-US"/>
          </a:p>
        </p:txBody>
      </p:sp>
    </p:spTree>
    <p:extLst>
      <p:ext uri="{BB962C8B-B14F-4D97-AF65-F5344CB8AC3E}">
        <p14:creationId xmlns:p14="http://schemas.microsoft.com/office/powerpoint/2010/main" val="20996065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24E5BB-E6B0-B84A-ABCD-9A3E9C2D78CB}" type="slidenum">
              <a:rPr lang="en-US" smtClean="0"/>
              <a:t>5</a:t>
            </a:fld>
            <a:endParaRPr lang="en-US"/>
          </a:p>
        </p:txBody>
      </p:sp>
    </p:spTree>
    <p:extLst>
      <p:ext uri="{BB962C8B-B14F-4D97-AF65-F5344CB8AC3E}">
        <p14:creationId xmlns:p14="http://schemas.microsoft.com/office/powerpoint/2010/main" val="5954996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During sequencing the nanopore analyses the entire fragment that’s presented to it- so the read length is </a:t>
            </a:r>
            <a:r>
              <a:rPr lang="en-US" dirty="0" err="1"/>
              <a:t>deirectly</a:t>
            </a:r>
            <a:r>
              <a:rPr lang="en-US" dirty="0"/>
              <a:t> related to the length of DNA/RNA in sample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b="0" i="0" dirty="0">
                <a:solidFill>
                  <a:srgbClr val="374151"/>
                </a:solidFill>
                <a:effectLst/>
                <a:latin typeface="Söhne"/>
              </a:rPr>
              <a:t>Direct sequencing of individual DNA or RNA molecules without the need for PCR amplification or fragment cloning</a:t>
            </a: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b="0" i="0" kern="1200" dirty="0">
                <a:solidFill>
                  <a:schemeClr val="tx1"/>
                </a:solidFill>
                <a:effectLst/>
                <a:latin typeface="+mn-lt"/>
                <a:ea typeface="+mn-ea"/>
                <a:cs typeface="+mn-cs"/>
              </a:rPr>
              <a:t>The Motor protein (helicase) is provided on a leader adapter that is introduced to the end of the double-stranded DNA template, and unzips the double stranded DNA and present single strand template to the pore. It also controls the speed at which DNA passes through the pore (450bps).</a:t>
            </a:r>
            <a:endParaRPr lang="en-US" dirty="0"/>
          </a:p>
          <a:p>
            <a:pPr marL="171450" indent="-171450">
              <a:buFont typeface="Arial" panose="020B0604020202020204" pitchFamily="34" charset="0"/>
              <a:buChar char="•"/>
            </a:pPr>
            <a:r>
              <a:rPr lang="en-US" sz="1200" dirty="0"/>
              <a:t>The sequencing machine </a:t>
            </a:r>
            <a:r>
              <a:rPr lang="en-US" sz="1200" dirty="0" err="1"/>
              <a:t>aasses</a:t>
            </a:r>
            <a:r>
              <a:rPr lang="en-US" sz="1200" dirty="0"/>
              <a:t> a current across electrically resistant membranes into which protein nanopores are embedded</a:t>
            </a:r>
          </a:p>
          <a:p>
            <a:pPr marL="171450" indent="-171450">
              <a:buFont typeface="Arial" panose="020B0604020202020204" pitchFamily="34" charset="0"/>
              <a:buChar char="•"/>
            </a:pPr>
            <a:r>
              <a:rPr lang="en-US" sz="1200" dirty="0"/>
              <a:t>As DNA or RNA moves through the nanopore they cause disruption in the current which can be </a:t>
            </a:r>
            <a:r>
              <a:rPr lang="en-US" sz="1200" dirty="0" err="1"/>
              <a:t>analysed</a:t>
            </a:r>
            <a:r>
              <a:rPr lang="en-US" sz="1200" dirty="0"/>
              <a:t> to determine the sequence of bases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F7DFD46B-7C8B-DC49-8145-CF02D87815A3}" type="slidenum">
              <a:rPr lang="en-US" smtClean="0"/>
              <a:t>6</a:t>
            </a:fld>
            <a:endParaRPr lang="en-US"/>
          </a:p>
        </p:txBody>
      </p:sp>
    </p:spTree>
    <p:extLst>
      <p:ext uri="{BB962C8B-B14F-4D97-AF65-F5344CB8AC3E}">
        <p14:creationId xmlns:p14="http://schemas.microsoft.com/office/powerpoint/2010/main" val="11699910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 </a:t>
            </a:r>
            <a:r>
              <a:rPr lang="en-US" dirty="0" err="1"/>
              <a:t>MinION</a:t>
            </a:r>
            <a:r>
              <a:rPr lang="en-US" dirty="0"/>
              <a:t> </a:t>
            </a:r>
            <a:r>
              <a:rPr lang="en-US" dirty="0" err="1"/>
              <a:t>flowcell</a:t>
            </a:r>
            <a:r>
              <a:rPr lang="en-US" dirty="0"/>
              <a:t> (</a:t>
            </a:r>
            <a:r>
              <a:rPr lang="en-US" dirty="0" err="1"/>
              <a:t>promethion</a:t>
            </a:r>
            <a:r>
              <a:rPr lang="en-US" dirty="0"/>
              <a:t> (bigger) and </a:t>
            </a:r>
            <a:r>
              <a:rPr lang="en-US" dirty="0" err="1"/>
              <a:t>flongle</a:t>
            </a:r>
            <a:r>
              <a:rPr lang="en-US" dirty="0"/>
              <a:t> (smaller) </a:t>
            </a:r>
            <a:r>
              <a:rPr lang="en-US" dirty="0" err="1"/>
              <a:t>flowcells</a:t>
            </a:r>
            <a:r>
              <a:rPr lang="en-US" dirty="0"/>
              <a:t> are different).</a:t>
            </a:r>
          </a:p>
          <a:p>
            <a:pPr marL="171450" indent="-171450">
              <a:buFont typeface="Arial" panose="020B0604020202020204" pitchFamily="34" charset="0"/>
              <a:buChar char="•"/>
            </a:pPr>
            <a:r>
              <a:rPr lang="en-US" dirty="0"/>
              <a:t>Nanopore embedded in membrane, in the sensor array</a:t>
            </a:r>
          </a:p>
          <a:p>
            <a:pPr marL="171450" indent="-171450">
              <a:buFont typeface="Arial" panose="020B0604020202020204" pitchFamily="34" charset="0"/>
              <a:buChar char="•"/>
            </a:pPr>
            <a:r>
              <a:rPr lang="en-US" dirty="0"/>
              <a:t>Ports to add priming mix (fuel for sequencing) and the sample library</a:t>
            </a:r>
          </a:p>
          <a:p>
            <a:pPr marL="171450" indent="-171450">
              <a:buFont typeface="Arial" panose="020B0604020202020204" pitchFamily="34" charset="0"/>
              <a:buChar char="•"/>
            </a:pPr>
            <a:r>
              <a:rPr lang="en-US" dirty="0" err="1"/>
              <a:t>Flowcell</a:t>
            </a:r>
            <a:r>
              <a:rPr lang="en-US" dirty="0"/>
              <a:t> has an </a:t>
            </a:r>
            <a:r>
              <a:rPr lang="en-US" dirty="0" err="1"/>
              <a:t>asic</a:t>
            </a:r>
            <a:r>
              <a:rPr lang="en-US" dirty="0"/>
              <a:t> chip on the underside, which controls and reads signal data</a:t>
            </a:r>
          </a:p>
        </p:txBody>
      </p:sp>
      <p:sp>
        <p:nvSpPr>
          <p:cNvPr id="4" name="Slide Number Placeholder 3"/>
          <p:cNvSpPr>
            <a:spLocks noGrp="1"/>
          </p:cNvSpPr>
          <p:nvPr>
            <p:ph type="sldNum" sz="quarter" idx="5"/>
          </p:nvPr>
        </p:nvSpPr>
        <p:spPr/>
        <p:txBody>
          <a:bodyPr/>
          <a:lstStyle/>
          <a:p>
            <a:fld id="{0F24E5BB-E6B0-B84A-ABCD-9A3E9C2D78CB}" type="slidenum">
              <a:rPr lang="en-US" smtClean="0"/>
              <a:t>7</a:t>
            </a:fld>
            <a:endParaRPr lang="en-US"/>
          </a:p>
        </p:txBody>
      </p:sp>
    </p:spTree>
    <p:extLst>
      <p:ext uri="{BB962C8B-B14F-4D97-AF65-F5344CB8AC3E}">
        <p14:creationId xmlns:p14="http://schemas.microsoft.com/office/powerpoint/2010/main" val="33200316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General steps to prepare a sequencing library- true for any next gen seq platform</a:t>
            </a:r>
          </a:p>
          <a:p>
            <a:pPr marL="171450" indent="-171450">
              <a:buFont typeface="Arial" panose="020B0604020202020204" pitchFamily="34" charset="0"/>
              <a:buChar char="•"/>
            </a:pPr>
            <a:r>
              <a:rPr lang="en-US" dirty="0"/>
              <a:t>Some steps are optional and dependent on the desired output e.g. you wouldn’t fragment if you want ultra-long reads, you might not amplify the DNA if you want to do metagenomic (untargeted) sequencing</a:t>
            </a:r>
          </a:p>
        </p:txBody>
      </p:sp>
      <p:sp>
        <p:nvSpPr>
          <p:cNvPr id="4" name="Slide Number Placeholder 3"/>
          <p:cNvSpPr>
            <a:spLocks noGrp="1"/>
          </p:cNvSpPr>
          <p:nvPr>
            <p:ph type="sldNum" sz="quarter" idx="5"/>
          </p:nvPr>
        </p:nvSpPr>
        <p:spPr/>
        <p:txBody>
          <a:bodyPr/>
          <a:lstStyle/>
          <a:p>
            <a:fld id="{0F24E5BB-E6B0-B84A-ABCD-9A3E9C2D78CB}" type="slidenum">
              <a:rPr lang="en-US" smtClean="0"/>
              <a:t>8</a:t>
            </a:fld>
            <a:endParaRPr lang="en-US"/>
          </a:p>
        </p:txBody>
      </p:sp>
    </p:spTree>
    <p:extLst>
      <p:ext uri="{BB962C8B-B14F-4D97-AF65-F5344CB8AC3E}">
        <p14:creationId xmlns:p14="http://schemas.microsoft.com/office/powerpoint/2010/main" val="8451961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Very much depends on your input material (type, concentration, size) and desired output. </a:t>
            </a:r>
          </a:p>
          <a:p>
            <a:pPr marL="171450" indent="-171450">
              <a:buFont typeface="Arial" panose="020B0604020202020204" pitchFamily="34" charset="0"/>
              <a:buChar char="•"/>
            </a:pPr>
            <a:r>
              <a:rPr lang="en-US" dirty="0"/>
              <a:t>Rapid library prep kits are very fast protocols but usually require higher input concentrations. They also work by a transposase method so will fragment your DNA. </a:t>
            </a:r>
          </a:p>
        </p:txBody>
      </p:sp>
      <p:sp>
        <p:nvSpPr>
          <p:cNvPr id="4" name="Slide Number Placeholder 3"/>
          <p:cNvSpPr>
            <a:spLocks noGrp="1"/>
          </p:cNvSpPr>
          <p:nvPr>
            <p:ph type="sldNum" sz="quarter" idx="5"/>
          </p:nvPr>
        </p:nvSpPr>
        <p:spPr/>
        <p:txBody>
          <a:bodyPr/>
          <a:lstStyle/>
          <a:p>
            <a:fld id="{0F24E5BB-E6B0-B84A-ABCD-9A3E9C2D78CB}" type="slidenum">
              <a:rPr lang="en-US" smtClean="0"/>
              <a:t>9</a:t>
            </a:fld>
            <a:endParaRPr lang="en-US"/>
          </a:p>
        </p:txBody>
      </p:sp>
    </p:spTree>
    <p:extLst>
      <p:ext uri="{BB962C8B-B14F-4D97-AF65-F5344CB8AC3E}">
        <p14:creationId xmlns:p14="http://schemas.microsoft.com/office/powerpoint/2010/main" val="35435208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Full image">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83BB4406-02B4-284F-84C5-A21F22E6BA49}"/>
              </a:ext>
            </a:extLst>
          </p:cNvPr>
          <p:cNvSpPr>
            <a:spLocks noGrp="1"/>
          </p:cNvSpPr>
          <p:nvPr>
            <p:ph type="title"/>
          </p:nvPr>
        </p:nvSpPr>
        <p:spPr>
          <a:xfrm>
            <a:off x="2549236" y="533614"/>
            <a:ext cx="9210963" cy="888786"/>
          </a:xfrm>
        </p:spPr>
        <p:txBody>
          <a:bodyPr>
            <a:normAutofit/>
          </a:bodyPr>
          <a:lstStyle>
            <a:lvl1pPr algn="l">
              <a:defRPr sz="2800"/>
            </a:lvl1pPr>
          </a:lstStyle>
          <a:p>
            <a:r>
              <a:rPr lang="en-GB"/>
              <a:t>Click to edit Master title style</a:t>
            </a:r>
            <a:endParaRPr lang="en-GB" dirty="0"/>
          </a:p>
        </p:txBody>
      </p:sp>
      <p:sp>
        <p:nvSpPr>
          <p:cNvPr id="11" name="Content Placeholder 7">
            <a:extLst>
              <a:ext uri="{FF2B5EF4-FFF2-40B4-BE49-F238E27FC236}">
                <a16:creationId xmlns:a16="http://schemas.microsoft.com/office/drawing/2014/main" id="{5FEA054A-F191-E34B-8C26-BA11F3F0C090}"/>
              </a:ext>
            </a:extLst>
          </p:cNvPr>
          <p:cNvSpPr>
            <a:spLocks noGrp="1"/>
          </p:cNvSpPr>
          <p:nvPr>
            <p:ph sz="quarter" idx="13"/>
          </p:nvPr>
        </p:nvSpPr>
        <p:spPr>
          <a:xfrm>
            <a:off x="285750" y="1627188"/>
            <a:ext cx="11474450" cy="460692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1768928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Standar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52559E32-3873-7D45-B9C6-C4F839B303D0}"/>
              </a:ext>
            </a:extLst>
          </p:cNvPr>
          <p:cNvSpPr>
            <a:spLocks noGrp="1"/>
          </p:cNvSpPr>
          <p:nvPr>
            <p:ph type="title"/>
          </p:nvPr>
        </p:nvSpPr>
        <p:spPr>
          <a:xfrm>
            <a:off x="2549236" y="533614"/>
            <a:ext cx="9210963" cy="888786"/>
          </a:xfrm>
        </p:spPr>
        <p:txBody>
          <a:bodyPr>
            <a:normAutofit/>
          </a:bodyPr>
          <a:lstStyle>
            <a:lvl1pPr algn="l">
              <a:defRPr sz="2800"/>
            </a:lvl1pPr>
          </a:lstStyle>
          <a:p>
            <a:r>
              <a:rPr lang="en-GB"/>
              <a:t>Click to edit Master title style</a:t>
            </a:r>
            <a:endParaRPr lang="en-GB" dirty="0"/>
          </a:p>
        </p:txBody>
      </p:sp>
      <p:sp>
        <p:nvSpPr>
          <p:cNvPr id="11" name="Picture Placeholder 2">
            <a:extLst>
              <a:ext uri="{FF2B5EF4-FFF2-40B4-BE49-F238E27FC236}">
                <a16:creationId xmlns:a16="http://schemas.microsoft.com/office/drawing/2014/main" id="{81BC6CA5-FB54-8746-B1B1-0D09602CEAEC}"/>
              </a:ext>
            </a:extLst>
          </p:cNvPr>
          <p:cNvSpPr>
            <a:spLocks noGrp="1"/>
          </p:cNvSpPr>
          <p:nvPr>
            <p:ph type="pic" sz="quarter" idx="13"/>
          </p:nvPr>
        </p:nvSpPr>
        <p:spPr>
          <a:xfrm>
            <a:off x="-1" y="1699336"/>
            <a:ext cx="2452283" cy="4575733"/>
          </a:xfrm>
          <a:prstGeom prst="rect">
            <a:avLst/>
          </a:prstGeom>
        </p:spPr>
        <p:txBody>
          <a:bodyPr/>
          <a:lstStyle>
            <a:lvl1pPr>
              <a:defRPr>
                <a:solidFill>
                  <a:srgbClr val="003560"/>
                </a:solidFill>
                <a:latin typeface="Arial" panose="020B0604020202020204" pitchFamily="34" charset="0"/>
                <a:cs typeface="Arial" panose="020B0604020202020204" pitchFamily="34" charset="0"/>
              </a:defRPr>
            </a:lvl1pPr>
          </a:lstStyle>
          <a:p>
            <a:r>
              <a:rPr lang="en-GB"/>
              <a:t>Click icon to add picture</a:t>
            </a:r>
            <a:endParaRPr lang="en-US" dirty="0"/>
          </a:p>
        </p:txBody>
      </p:sp>
      <p:sp>
        <p:nvSpPr>
          <p:cNvPr id="12" name="Text Placeholder 6">
            <a:extLst>
              <a:ext uri="{FF2B5EF4-FFF2-40B4-BE49-F238E27FC236}">
                <a16:creationId xmlns:a16="http://schemas.microsoft.com/office/drawing/2014/main" id="{1DECEF87-946C-834D-8550-61FE3D91A5E9}"/>
              </a:ext>
            </a:extLst>
          </p:cNvPr>
          <p:cNvSpPr>
            <a:spLocks noGrp="1"/>
          </p:cNvSpPr>
          <p:nvPr>
            <p:ph type="body" sz="quarter" idx="14" hasCustomPrompt="1"/>
          </p:nvPr>
        </p:nvSpPr>
        <p:spPr>
          <a:xfrm>
            <a:off x="2549235" y="1705343"/>
            <a:ext cx="9210963" cy="4526124"/>
          </a:xfrm>
          <a:prstGeom prst="rect">
            <a:avLst/>
          </a:prstGeom>
        </p:spPr>
        <p:txBody>
          <a:bodyPr/>
          <a:lstStyle>
            <a:lvl1pPr>
              <a:defRPr sz="2400">
                <a:solidFill>
                  <a:srgbClr val="003560"/>
                </a:solidFill>
                <a:latin typeface="Arial" panose="020B0604020202020204" pitchFamily="34" charset="0"/>
                <a:cs typeface="Arial" panose="020B0604020202020204" pitchFamily="34" charset="0"/>
              </a:defRPr>
            </a:lvl1pPr>
            <a:lvl2pPr>
              <a:defRPr sz="2400">
                <a:solidFill>
                  <a:srgbClr val="003560"/>
                </a:solidFill>
                <a:latin typeface="Arial" panose="020B0604020202020204" pitchFamily="34" charset="0"/>
                <a:cs typeface="Arial" panose="020B0604020202020204" pitchFamily="34" charset="0"/>
              </a:defRPr>
            </a:lvl2pPr>
            <a:lvl3pPr>
              <a:defRPr sz="2400" b="0">
                <a:solidFill>
                  <a:srgbClr val="003560"/>
                </a:solidFill>
                <a:latin typeface="Arial" panose="020B0604020202020204" pitchFamily="34" charset="0"/>
                <a:cs typeface="Arial" panose="020B0604020202020204" pitchFamily="34" charset="0"/>
              </a:defRPr>
            </a:lvl3pPr>
            <a:lvl4pPr>
              <a:defRPr sz="2400">
                <a:solidFill>
                  <a:srgbClr val="003560"/>
                </a:solidFill>
                <a:latin typeface="Arial" panose="020B0604020202020204" pitchFamily="34" charset="0"/>
                <a:cs typeface="Arial" panose="020B0604020202020204" pitchFamily="34" charset="0"/>
              </a:defRPr>
            </a:lvl4pPr>
            <a:lvl5pPr>
              <a:defRPr sz="2400">
                <a:solidFill>
                  <a:srgbClr val="003560"/>
                </a:solidFill>
                <a:latin typeface="Arial" panose="020B0604020202020204" pitchFamily="34" charset="0"/>
                <a:cs typeface="Arial" panose="020B0604020202020204" pitchFamily="34" charset="0"/>
              </a:defRPr>
            </a:lvl5pPr>
          </a:lstStyle>
          <a:p>
            <a:pPr lvl="0"/>
            <a:r>
              <a:rPr lang="en-GB" dirty="0"/>
              <a:t>Body text Arial 24pt</a:t>
            </a:r>
            <a:endParaRPr lang="en-US" dirty="0"/>
          </a:p>
        </p:txBody>
      </p:sp>
    </p:spTree>
    <p:extLst>
      <p:ext uri="{BB962C8B-B14F-4D97-AF65-F5344CB8AC3E}">
        <p14:creationId xmlns:p14="http://schemas.microsoft.com/office/powerpoint/2010/main" val="603957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ual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838200" y="1608667"/>
            <a:ext cx="5181600" cy="4568296"/>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p:cNvSpPr>
            <a:spLocks noGrp="1"/>
          </p:cNvSpPr>
          <p:nvPr>
            <p:ph sz="half" idx="2"/>
          </p:nvPr>
        </p:nvSpPr>
        <p:spPr>
          <a:xfrm>
            <a:off x="6172200" y="1608667"/>
            <a:ext cx="5181600" cy="4568296"/>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Title 1">
            <a:extLst>
              <a:ext uri="{FF2B5EF4-FFF2-40B4-BE49-F238E27FC236}">
                <a16:creationId xmlns:a16="http://schemas.microsoft.com/office/drawing/2014/main" id="{3EE31514-F8EA-5D4E-B45D-65DD78DBE34E}"/>
              </a:ext>
            </a:extLst>
          </p:cNvPr>
          <p:cNvSpPr>
            <a:spLocks noGrp="1"/>
          </p:cNvSpPr>
          <p:nvPr>
            <p:ph type="title"/>
          </p:nvPr>
        </p:nvSpPr>
        <p:spPr>
          <a:xfrm>
            <a:off x="2549236" y="533614"/>
            <a:ext cx="9210963" cy="888786"/>
          </a:xfrm>
        </p:spPr>
        <p:txBody>
          <a:bodyPr>
            <a:normAutofit/>
          </a:bodyPr>
          <a:lstStyle>
            <a:lvl1pPr algn="l">
              <a:defRPr sz="2800"/>
            </a:lvl1pPr>
          </a:lstStyle>
          <a:p>
            <a:r>
              <a:rPr lang="en-GB"/>
              <a:t>Click to edit Master title style</a:t>
            </a:r>
            <a:endParaRPr lang="en-GB" dirty="0"/>
          </a:p>
        </p:txBody>
      </p:sp>
    </p:spTree>
    <p:extLst>
      <p:ext uri="{BB962C8B-B14F-4D97-AF65-F5344CB8AC3E}">
        <p14:creationId xmlns:p14="http://schemas.microsoft.com/office/powerpoint/2010/main" val="34125246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7" name="Title 1">
            <a:extLst>
              <a:ext uri="{FF2B5EF4-FFF2-40B4-BE49-F238E27FC236}">
                <a16:creationId xmlns:a16="http://schemas.microsoft.com/office/drawing/2014/main" id="{191D55F9-A3F2-1242-A5F3-5AAACC9DB3AE}"/>
              </a:ext>
            </a:extLst>
          </p:cNvPr>
          <p:cNvSpPr>
            <a:spLocks noGrp="1"/>
          </p:cNvSpPr>
          <p:nvPr>
            <p:ph type="title"/>
          </p:nvPr>
        </p:nvSpPr>
        <p:spPr>
          <a:xfrm>
            <a:off x="2549236" y="533614"/>
            <a:ext cx="9210963" cy="888786"/>
          </a:xfrm>
        </p:spPr>
        <p:txBody>
          <a:bodyPr>
            <a:normAutofit/>
          </a:bodyPr>
          <a:lstStyle>
            <a:lvl1pPr algn="l">
              <a:defRPr sz="2800"/>
            </a:lvl1pPr>
          </a:lstStyle>
          <a:p>
            <a:r>
              <a:rPr lang="en-GB"/>
              <a:t>Click to edit Master title style</a:t>
            </a:r>
            <a:endParaRPr lang="en-GB" dirty="0"/>
          </a:p>
        </p:txBody>
      </p:sp>
    </p:spTree>
    <p:extLst>
      <p:ext uri="{BB962C8B-B14F-4D97-AF65-F5344CB8AC3E}">
        <p14:creationId xmlns:p14="http://schemas.microsoft.com/office/powerpoint/2010/main" val="22494081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90418" y="1657926"/>
            <a:ext cx="6629400" cy="789709"/>
          </a:xfrm>
        </p:spPr>
        <p:txBody>
          <a:bodyPr anchor="t">
            <a:normAutofit/>
          </a:bodyPr>
          <a:lstStyle>
            <a:lvl1pPr algn="l">
              <a:defRPr sz="2800">
                <a:solidFill>
                  <a:schemeClr val="accent1">
                    <a:lumMod val="50000"/>
                  </a:schemeClr>
                </a:solidFill>
                <a:latin typeface="Arial" panose="020B0604020202020204" pitchFamily="34" charset="0"/>
                <a:cs typeface="Arial" panose="020B0604020202020204" pitchFamily="34" charset="0"/>
              </a:defRPr>
            </a:lvl1pPr>
          </a:lstStyle>
          <a:p>
            <a:r>
              <a:rPr lang="en-GB"/>
              <a:t>Click to edit Master title style</a:t>
            </a:r>
            <a:endParaRPr lang="en-GB" dirty="0"/>
          </a:p>
        </p:txBody>
      </p:sp>
      <p:sp>
        <p:nvSpPr>
          <p:cNvPr id="3" name="Subtitle 2"/>
          <p:cNvSpPr>
            <a:spLocks noGrp="1"/>
          </p:cNvSpPr>
          <p:nvPr>
            <p:ph type="subTitle" idx="1"/>
          </p:nvPr>
        </p:nvSpPr>
        <p:spPr>
          <a:xfrm>
            <a:off x="690418" y="3015529"/>
            <a:ext cx="5680364" cy="623598"/>
          </a:xfrm>
        </p:spPr>
        <p:txBody>
          <a:bodyPr>
            <a:normAutofit/>
          </a:bodyPr>
          <a:lstStyle>
            <a:lvl1pPr marL="0" indent="0" algn="l">
              <a:buNone/>
              <a:defRPr sz="2400">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GB" dirty="0"/>
          </a:p>
        </p:txBody>
      </p:sp>
    </p:spTree>
    <p:extLst>
      <p:ext uri="{BB962C8B-B14F-4D97-AF65-F5344CB8AC3E}">
        <p14:creationId xmlns:p14="http://schemas.microsoft.com/office/powerpoint/2010/main" val="11842734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Header only">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97420DD-2415-454D-AA0F-DBDA719CBDF3}"/>
              </a:ext>
            </a:extLst>
          </p:cNvPr>
          <p:cNvSpPr>
            <a:spLocks noGrp="1"/>
          </p:cNvSpPr>
          <p:nvPr>
            <p:ph type="title"/>
          </p:nvPr>
        </p:nvSpPr>
        <p:spPr>
          <a:xfrm>
            <a:off x="2549236" y="533614"/>
            <a:ext cx="9210963" cy="888786"/>
          </a:xfrm>
        </p:spPr>
        <p:txBody>
          <a:bodyPr>
            <a:normAutofit/>
          </a:bodyPr>
          <a:lstStyle>
            <a:lvl1pPr algn="l">
              <a:defRPr sz="2800"/>
            </a:lvl1pPr>
          </a:lstStyle>
          <a:p>
            <a:r>
              <a:rPr lang="en-GB"/>
              <a:t>Click to edit Master title style</a:t>
            </a:r>
            <a:endParaRPr lang="en-GB" dirty="0"/>
          </a:p>
        </p:txBody>
      </p:sp>
    </p:spTree>
    <p:extLst>
      <p:ext uri="{BB962C8B-B14F-4D97-AF65-F5344CB8AC3E}">
        <p14:creationId xmlns:p14="http://schemas.microsoft.com/office/powerpoint/2010/main" val="11012830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Text only">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F2B56C0B-E29B-4842-B417-82BD0105AAEE}"/>
              </a:ext>
            </a:extLst>
          </p:cNvPr>
          <p:cNvSpPr>
            <a:spLocks noGrp="1"/>
          </p:cNvSpPr>
          <p:nvPr>
            <p:ph type="title"/>
          </p:nvPr>
        </p:nvSpPr>
        <p:spPr>
          <a:xfrm>
            <a:off x="2549236" y="533614"/>
            <a:ext cx="9210963" cy="888786"/>
          </a:xfrm>
        </p:spPr>
        <p:txBody>
          <a:bodyPr>
            <a:normAutofit/>
          </a:bodyPr>
          <a:lstStyle>
            <a:lvl1pPr algn="l">
              <a:defRPr sz="2800"/>
            </a:lvl1pPr>
          </a:lstStyle>
          <a:p>
            <a:r>
              <a:rPr lang="en-GB"/>
              <a:t>Click to edit Master title style</a:t>
            </a:r>
            <a:endParaRPr lang="en-GB" dirty="0"/>
          </a:p>
        </p:txBody>
      </p:sp>
      <p:sp>
        <p:nvSpPr>
          <p:cNvPr id="9" name="Text Placeholder 6">
            <a:extLst>
              <a:ext uri="{FF2B5EF4-FFF2-40B4-BE49-F238E27FC236}">
                <a16:creationId xmlns:a16="http://schemas.microsoft.com/office/drawing/2014/main" id="{F41A95EC-0528-8A4C-BE96-445CDE1B347E}"/>
              </a:ext>
            </a:extLst>
          </p:cNvPr>
          <p:cNvSpPr>
            <a:spLocks noGrp="1"/>
          </p:cNvSpPr>
          <p:nvPr>
            <p:ph type="body" sz="quarter" idx="14" hasCustomPrompt="1"/>
          </p:nvPr>
        </p:nvSpPr>
        <p:spPr>
          <a:xfrm>
            <a:off x="273133" y="1705342"/>
            <a:ext cx="11487066" cy="4932963"/>
          </a:xfrm>
          <a:prstGeom prst="rect">
            <a:avLst/>
          </a:prstGeom>
        </p:spPr>
        <p:txBody>
          <a:bodyPr/>
          <a:lstStyle>
            <a:lvl1pPr>
              <a:defRPr sz="2400">
                <a:solidFill>
                  <a:srgbClr val="003560"/>
                </a:solidFill>
                <a:latin typeface="Arial" panose="020B0604020202020204" pitchFamily="34" charset="0"/>
                <a:cs typeface="Arial" panose="020B0604020202020204" pitchFamily="34" charset="0"/>
              </a:defRPr>
            </a:lvl1pPr>
            <a:lvl2pPr>
              <a:defRPr sz="2400">
                <a:solidFill>
                  <a:srgbClr val="003560"/>
                </a:solidFill>
                <a:latin typeface="Arial" panose="020B0604020202020204" pitchFamily="34" charset="0"/>
                <a:cs typeface="Arial" panose="020B0604020202020204" pitchFamily="34" charset="0"/>
              </a:defRPr>
            </a:lvl2pPr>
            <a:lvl3pPr>
              <a:defRPr sz="2400" b="0">
                <a:solidFill>
                  <a:srgbClr val="003560"/>
                </a:solidFill>
                <a:latin typeface="Arial" panose="020B0604020202020204" pitchFamily="34" charset="0"/>
                <a:cs typeface="Arial" panose="020B0604020202020204" pitchFamily="34" charset="0"/>
              </a:defRPr>
            </a:lvl3pPr>
            <a:lvl4pPr>
              <a:defRPr sz="2400">
                <a:solidFill>
                  <a:srgbClr val="003560"/>
                </a:solidFill>
                <a:latin typeface="Arial" panose="020B0604020202020204" pitchFamily="34" charset="0"/>
                <a:cs typeface="Arial" panose="020B0604020202020204" pitchFamily="34" charset="0"/>
              </a:defRPr>
            </a:lvl4pPr>
            <a:lvl5pPr>
              <a:defRPr sz="2400">
                <a:solidFill>
                  <a:srgbClr val="003560"/>
                </a:solidFill>
                <a:latin typeface="Arial" panose="020B0604020202020204" pitchFamily="34" charset="0"/>
                <a:cs typeface="Arial" panose="020B0604020202020204" pitchFamily="34" charset="0"/>
              </a:defRPr>
            </a:lvl5pPr>
          </a:lstStyle>
          <a:p>
            <a:pPr lvl="0"/>
            <a:r>
              <a:rPr lang="en-GB" dirty="0"/>
              <a:t>Body text Arial 24pt</a:t>
            </a:r>
            <a:endParaRPr lang="en-US" dirty="0"/>
          </a:p>
        </p:txBody>
      </p:sp>
    </p:spTree>
    <p:extLst>
      <p:ext uri="{BB962C8B-B14F-4D97-AF65-F5344CB8AC3E}">
        <p14:creationId xmlns:p14="http://schemas.microsoft.com/office/powerpoint/2010/main" val="4281515698"/>
      </p:ext>
    </p:extLst>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41680" y="2123676"/>
            <a:ext cx="4027169" cy="1600200"/>
          </a:xfrm>
        </p:spPr>
        <p:txBody>
          <a:bodyPr anchor="t">
            <a:normAutofit/>
          </a:bodyPr>
          <a:lstStyle>
            <a:lvl1pPr algn="l">
              <a:defRPr sz="2800"/>
            </a:lvl1pPr>
          </a:lstStyle>
          <a:p>
            <a:r>
              <a:rPr lang="en-GB"/>
              <a:t>Click to edit Master title style</a:t>
            </a:r>
            <a:endParaRPr lang="en-GB" dirty="0"/>
          </a:p>
        </p:txBody>
      </p:sp>
      <p:sp>
        <p:nvSpPr>
          <p:cNvPr id="4" name="Text Placeholder 3"/>
          <p:cNvSpPr>
            <a:spLocks noGrp="1"/>
          </p:cNvSpPr>
          <p:nvPr>
            <p:ph type="body" sz="half" idx="2"/>
          </p:nvPr>
        </p:nvSpPr>
        <p:spPr>
          <a:xfrm>
            <a:off x="741680" y="3934224"/>
            <a:ext cx="4030345" cy="1934763"/>
          </a:xfrm>
        </p:spPr>
        <p:txBody>
          <a:bodyPr/>
          <a:lstStyle>
            <a:lvl1pPr marL="0" indent="0">
              <a:buNone/>
              <a:defRPr sz="2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3" name="Content Placeholder 2"/>
          <p:cNvSpPr>
            <a:spLocks noGrp="1"/>
          </p:cNvSpPr>
          <p:nvPr>
            <p:ph idx="1"/>
          </p:nvPr>
        </p:nvSpPr>
        <p:spPr>
          <a:xfrm>
            <a:off x="5183188" y="987425"/>
            <a:ext cx="6172200" cy="4873625"/>
          </a:xfrm>
        </p:spPr>
        <p:txBody>
          <a:bodyPr/>
          <a:lstStyle>
            <a:lvl1pPr>
              <a:defRPr sz="2400"/>
            </a:lvl1pPr>
            <a:lvl2pPr>
              <a:defRPr sz="2400"/>
            </a:lvl2pPr>
            <a:lvl3pPr>
              <a:defRPr sz="2400"/>
            </a:lvl3pPr>
            <a:lvl4pPr>
              <a:defRPr sz="2400"/>
            </a:lvl4pPr>
            <a:lvl5pPr>
              <a:defRPr sz="24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Tree>
    <p:extLst>
      <p:ext uri="{BB962C8B-B14F-4D97-AF65-F5344CB8AC3E}">
        <p14:creationId xmlns:p14="http://schemas.microsoft.com/office/powerpoint/2010/main" val="23280398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A65B24-645B-1746-9651-55C209C5E25D}"/>
              </a:ext>
            </a:extLst>
          </p:cNvPr>
          <p:cNvSpPr/>
          <p:nvPr userDrawn="1"/>
        </p:nvSpPr>
        <p:spPr>
          <a:xfrm>
            <a:off x="0" y="0"/>
            <a:ext cx="1219200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638103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B5CEEA-CE61-8B45-01E3-76341C26E5A1}"/>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C3ACD8CB-2D17-25F6-F7CD-2E3502259B70}"/>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38404DFF-0EAE-18DD-AA8B-04E1D8E5942E}"/>
              </a:ext>
            </a:extLst>
          </p:cNvPr>
          <p:cNvSpPr>
            <a:spLocks noGrp="1"/>
          </p:cNvSpPr>
          <p:nvPr>
            <p:ph type="dt" sz="half" idx="10"/>
          </p:nvPr>
        </p:nvSpPr>
        <p:spPr/>
        <p:txBody>
          <a:bodyPr/>
          <a:lstStyle/>
          <a:p>
            <a:fld id="{B8303408-0BFC-2441-8CDA-DBC629FA7BCA}" type="datetimeFigureOut">
              <a:rPr lang="en-US" smtClean="0"/>
              <a:t>2/11/24</a:t>
            </a:fld>
            <a:endParaRPr lang="en-US"/>
          </a:p>
        </p:txBody>
      </p:sp>
      <p:sp>
        <p:nvSpPr>
          <p:cNvPr id="5" name="Footer Placeholder 4">
            <a:extLst>
              <a:ext uri="{FF2B5EF4-FFF2-40B4-BE49-F238E27FC236}">
                <a16:creationId xmlns:a16="http://schemas.microsoft.com/office/drawing/2014/main" id="{509602BF-3910-7E17-7A5A-6D53FB8B643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23BC4D3-C19A-6AE6-C66F-4EA7A693BB96}"/>
              </a:ext>
            </a:extLst>
          </p:cNvPr>
          <p:cNvSpPr>
            <a:spLocks noGrp="1"/>
          </p:cNvSpPr>
          <p:nvPr>
            <p:ph type="sldNum" sz="quarter" idx="12"/>
          </p:nvPr>
        </p:nvSpPr>
        <p:spPr/>
        <p:txBody>
          <a:bodyPr/>
          <a:lstStyle/>
          <a:p>
            <a:fld id="{75E9556F-4662-B245-AE53-C2E86369BB94}" type="slidenum">
              <a:rPr lang="en-US" smtClean="0"/>
              <a:t>‹#›</a:t>
            </a:fld>
            <a:endParaRPr lang="en-US"/>
          </a:p>
        </p:txBody>
      </p:sp>
    </p:spTree>
    <p:extLst>
      <p:ext uri="{BB962C8B-B14F-4D97-AF65-F5344CB8AC3E}">
        <p14:creationId xmlns:p14="http://schemas.microsoft.com/office/powerpoint/2010/main" val="22423526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511800" y="681037"/>
            <a:ext cx="5842000" cy="1009651"/>
          </a:xfrm>
          <a:prstGeom prst="rect">
            <a:avLst/>
          </a:prstGeom>
        </p:spPr>
        <p:txBody>
          <a:bodyPr vert="horz" lIns="91440" tIns="45720" rIns="91440" bIns="45720" rtlCol="0" anchor="t">
            <a:normAutofit/>
          </a:bodyPr>
          <a:lstStyle/>
          <a:p>
            <a:r>
              <a:rPr lang="en-GB"/>
              <a:t>Click to edit Master title style</a:t>
            </a:r>
            <a:endParaRPr lang="en-GB"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F624FB1-CB24-4B4C-BFD4-AD276D9A4059}" type="datetimeFigureOut">
              <a:rPr lang="en-GB" smtClean="0"/>
              <a:t>11/02/2024</a:t>
            </a:fld>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A19F3F6-C255-4AC5-91C2-3F61B6509B36}" type="slidenum">
              <a:rPr lang="en-GB" smtClean="0"/>
              <a:t>‹#›</a:t>
            </a:fld>
            <a:endParaRPr lang="en-GB"/>
          </a:p>
        </p:txBody>
      </p:sp>
      <p:pic>
        <p:nvPicPr>
          <p:cNvPr id="9" name="Picture 8">
            <a:extLst>
              <a:ext uri="{FF2B5EF4-FFF2-40B4-BE49-F238E27FC236}">
                <a16:creationId xmlns:a16="http://schemas.microsoft.com/office/drawing/2014/main" id="{46262A0F-9E49-6B4D-94F3-647B33A25AE7}"/>
              </a:ext>
              <a:ext uri="{C183D7F6-B498-43B3-948B-1728B52AA6E4}">
                <adec:decorative xmlns:adec="http://schemas.microsoft.com/office/drawing/2017/decorative" val="1"/>
              </a:ext>
            </a:extLst>
          </p:cNvPr>
          <p:cNvPicPr>
            <a:picLocks noChangeAspect="1"/>
          </p:cNvPicPr>
          <p:nvPr userDrawn="1"/>
        </p:nvPicPr>
        <p:blipFill>
          <a:blip r:embed="rId1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635699181"/>
      </p:ext>
    </p:extLst>
  </p:cSld>
  <p:clrMap bg1="lt1" tx1="dk1" bg2="lt2" tx2="dk2" accent1="accent1" accent2="accent2" accent3="accent3" accent4="accent4" accent5="accent5" accent6="accent6" hlink="hlink" folHlink="folHlink"/>
  <p:sldLayoutIdLst>
    <p:sldLayoutId id="2147483683" r:id="rId1"/>
    <p:sldLayoutId id="2147483652" r:id="rId2"/>
    <p:sldLayoutId id="2147483653" r:id="rId3"/>
    <p:sldLayoutId id="2147483649" r:id="rId4"/>
    <p:sldLayoutId id="2147483654" r:id="rId5"/>
    <p:sldLayoutId id="2147483687" r:id="rId6"/>
    <p:sldLayoutId id="2147483656" r:id="rId7"/>
    <p:sldLayoutId id="2147483684" r:id="rId8"/>
    <p:sldLayoutId id="2147483689" r:id="rId9"/>
    <p:sldLayoutId id="2147483690" r:id="rId10"/>
  </p:sldLayoutIdLst>
  <p:txStyles>
    <p:titleStyle>
      <a:lvl1pPr algn="r" defTabSz="914400" rtl="0" eaLnBrk="1" latinLnBrk="0" hangingPunct="1">
        <a:lnSpc>
          <a:spcPct val="90000"/>
        </a:lnSpc>
        <a:spcBef>
          <a:spcPct val="0"/>
        </a:spcBef>
        <a:buNone/>
        <a:defRPr sz="2800" b="1" kern="1200">
          <a:solidFill>
            <a:schemeClr val="accent1">
              <a:lumMod val="50000"/>
            </a:schemeClr>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accent1">
              <a:lumMod val="50000"/>
            </a:schemeClr>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lumMod val="50000"/>
            </a:schemeClr>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lumMod val="50000"/>
            </a:schemeClr>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lumMod val="50000"/>
            </a:schemeClr>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lumMod val="50000"/>
            </a:schemeClr>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14.png"/><Relationship Id="rId7" Type="http://schemas.openxmlformats.org/officeDocument/2006/relationships/diagramColors" Target="../diagrams/colors2.xml"/><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12.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5.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5.xml"/><Relationship Id="rId1" Type="http://schemas.openxmlformats.org/officeDocument/2006/relationships/slideLayout" Target="../slideLayouts/slideLayout9.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6.xml"/><Relationship Id="rId1" Type="http://schemas.openxmlformats.org/officeDocument/2006/relationships/slideLayout" Target="../slideLayouts/slideLayout9.xml"/><Relationship Id="rId4" Type="http://schemas.openxmlformats.org/officeDocument/2006/relationships/image" Target="../media/image20.jpeg"/></Relationships>
</file>

<file path=ppt/slides/_rels/slide1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7.xml"/><Relationship Id="rId1" Type="http://schemas.openxmlformats.org/officeDocument/2006/relationships/slideLayout" Target="../slideLayouts/slideLayout6.xml"/><Relationship Id="rId5" Type="http://schemas.openxmlformats.org/officeDocument/2006/relationships/image" Target="../media/image23.png"/><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8" Type="http://schemas.openxmlformats.org/officeDocument/2006/relationships/diagramColors" Target="../diagrams/colors7.xml"/><Relationship Id="rId3" Type="http://schemas.openxmlformats.org/officeDocument/2006/relationships/image" Target="../media/image28.png"/><Relationship Id="rId7" Type="http://schemas.openxmlformats.org/officeDocument/2006/relationships/diagramQuickStyle" Target="../diagrams/quickStyle7.xml"/><Relationship Id="rId2" Type="http://schemas.openxmlformats.org/officeDocument/2006/relationships/notesSlide" Target="../notesSlides/notesSlide23.xml"/><Relationship Id="rId1" Type="http://schemas.openxmlformats.org/officeDocument/2006/relationships/slideLayout" Target="../slideLayouts/slideLayout8.xml"/><Relationship Id="rId6" Type="http://schemas.openxmlformats.org/officeDocument/2006/relationships/diagramLayout" Target="../diagrams/layout7.xml"/><Relationship Id="rId5" Type="http://schemas.openxmlformats.org/officeDocument/2006/relationships/diagramData" Target="../diagrams/data7.xml"/><Relationship Id="rId4" Type="http://schemas.openxmlformats.org/officeDocument/2006/relationships/hyperlink" Target="https://openclipart.org/detail/167549/fwd__bubble_hand_drawn-by-rejon-177666" TargetMode="External"/><Relationship Id="rId9" Type="http://schemas.microsoft.com/office/2007/relationships/diagramDrawing" Target="../diagrams/drawing7.xml"/></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7.xml.rels><?xml version="1.0" encoding="UTF-8" standalone="yes"?>
<Relationships xmlns="http://schemas.openxmlformats.org/package/2006/relationships"><Relationship Id="rId2" Type="http://schemas.openxmlformats.org/officeDocument/2006/relationships/hyperlink" Target="https://nanoporetech.com/support/how-it-works#fullVideo&amp;modal=fullVideo" TargetMode="Externa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8.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1680" y="2123676"/>
            <a:ext cx="4573270" cy="1600200"/>
          </a:xfrm>
        </p:spPr>
        <p:txBody>
          <a:bodyPr anchor="t">
            <a:normAutofit/>
          </a:bodyPr>
          <a:lstStyle/>
          <a:p>
            <a:r>
              <a:rPr lang="en-GB" sz="3200" dirty="0"/>
              <a:t>Introduction to Nanopore Sequencing</a:t>
            </a:r>
          </a:p>
        </p:txBody>
      </p:sp>
      <p:sp>
        <p:nvSpPr>
          <p:cNvPr id="3" name="Subtitle 2"/>
          <p:cNvSpPr>
            <a:spLocks noGrp="1"/>
          </p:cNvSpPr>
          <p:nvPr>
            <p:ph type="body" sz="half" idx="2"/>
          </p:nvPr>
        </p:nvSpPr>
        <p:spPr>
          <a:xfrm>
            <a:off x="741680" y="3934224"/>
            <a:ext cx="4744720" cy="1934763"/>
          </a:xfrm>
        </p:spPr>
        <p:txBody>
          <a:bodyPr>
            <a:normAutofit/>
          </a:bodyPr>
          <a:lstStyle/>
          <a:p>
            <a:r>
              <a:rPr lang="en-GB" dirty="0"/>
              <a:t>Kirstyn Brunker</a:t>
            </a:r>
          </a:p>
          <a:p>
            <a:r>
              <a:rPr lang="en-US" sz="1800" i="1" dirty="0"/>
              <a:t>RAGE workshop, SCENE, University of Glasgow</a:t>
            </a:r>
          </a:p>
          <a:p>
            <a:r>
              <a:rPr lang="en-US" sz="1800" i="1" dirty="0"/>
              <a:t>26-30</a:t>
            </a:r>
            <a:r>
              <a:rPr lang="en-US" sz="1800" i="1" baseline="30000" dirty="0"/>
              <a:t>th</a:t>
            </a:r>
            <a:r>
              <a:rPr lang="en-US" sz="1800" i="1" dirty="0"/>
              <a:t> June 2023</a:t>
            </a:r>
          </a:p>
          <a:p>
            <a:endParaRPr lang="en-GB" dirty="0"/>
          </a:p>
        </p:txBody>
      </p:sp>
      <p:pic>
        <p:nvPicPr>
          <p:cNvPr id="5124" name="Picture 4">
            <a:extLst>
              <a:ext uri="{FF2B5EF4-FFF2-40B4-BE49-F238E27FC236}">
                <a16:creationId xmlns:a16="http://schemas.microsoft.com/office/drawing/2014/main" id="{95F80991-8DCB-96D6-C006-1BAAF956D6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64200" y="0"/>
            <a:ext cx="637857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41715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CC6853-F74F-BE14-8AAB-02DAB3A9E0C8}"/>
              </a:ext>
            </a:extLst>
          </p:cNvPr>
          <p:cNvSpPr>
            <a:spLocks noGrp="1"/>
          </p:cNvSpPr>
          <p:nvPr>
            <p:ph type="title"/>
          </p:nvPr>
        </p:nvSpPr>
        <p:spPr>
          <a:xfrm>
            <a:off x="2549236" y="533614"/>
            <a:ext cx="9210963" cy="888786"/>
          </a:xfrm>
        </p:spPr>
        <p:txBody>
          <a:bodyPr anchor="t">
            <a:normAutofit/>
          </a:bodyPr>
          <a:lstStyle/>
          <a:p>
            <a:r>
              <a:rPr lang="en-US" dirty="0"/>
              <a:t>How it is being used</a:t>
            </a:r>
          </a:p>
        </p:txBody>
      </p:sp>
      <p:pic>
        <p:nvPicPr>
          <p:cNvPr id="4" name="Picture 3">
            <a:extLst>
              <a:ext uri="{FF2B5EF4-FFF2-40B4-BE49-F238E27FC236}">
                <a16:creationId xmlns:a16="http://schemas.microsoft.com/office/drawing/2014/main" id="{F99FA173-49DD-4152-2B69-F3CD88C88D74}"/>
              </a:ext>
            </a:extLst>
          </p:cNvPr>
          <p:cNvPicPr>
            <a:picLocks noChangeAspect="1"/>
          </p:cNvPicPr>
          <p:nvPr/>
        </p:nvPicPr>
        <p:blipFill>
          <a:blip r:embed="rId3"/>
          <a:stretch>
            <a:fillRect/>
          </a:stretch>
        </p:blipFill>
        <p:spPr>
          <a:xfrm>
            <a:off x="285750" y="2137768"/>
            <a:ext cx="11474450" cy="3585765"/>
          </a:xfrm>
          <a:prstGeom prst="rect">
            <a:avLst/>
          </a:prstGeom>
          <a:noFill/>
        </p:spPr>
      </p:pic>
      <p:sp>
        <p:nvSpPr>
          <p:cNvPr id="5" name="TextBox 4">
            <a:extLst>
              <a:ext uri="{FF2B5EF4-FFF2-40B4-BE49-F238E27FC236}">
                <a16:creationId xmlns:a16="http://schemas.microsoft.com/office/drawing/2014/main" id="{6393DE4A-690A-5F2B-3079-9F18481F63F5}"/>
              </a:ext>
            </a:extLst>
          </p:cNvPr>
          <p:cNvSpPr txBox="1"/>
          <p:nvPr/>
        </p:nvSpPr>
        <p:spPr>
          <a:xfrm>
            <a:off x="9472613" y="6488668"/>
            <a:ext cx="2358531" cy="307777"/>
          </a:xfrm>
          <a:prstGeom prst="rect">
            <a:avLst/>
          </a:prstGeom>
          <a:noFill/>
        </p:spPr>
        <p:txBody>
          <a:bodyPr wrap="none" rtlCol="0">
            <a:spAutoFit/>
          </a:bodyPr>
          <a:lstStyle/>
          <a:p>
            <a:r>
              <a:rPr lang="en-US" sz="1400" dirty="0">
                <a:solidFill>
                  <a:schemeClr val="accent2">
                    <a:lumMod val="20000"/>
                    <a:lumOff val="80000"/>
                  </a:schemeClr>
                </a:solidFill>
              </a:rPr>
              <a:t>Image: Oxford Nanopore Tech</a:t>
            </a:r>
          </a:p>
        </p:txBody>
      </p:sp>
    </p:spTree>
    <p:extLst>
      <p:ext uri="{BB962C8B-B14F-4D97-AF65-F5344CB8AC3E}">
        <p14:creationId xmlns:p14="http://schemas.microsoft.com/office/powerpoint/2010/main" val="23402724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330AC68-3729-B47F-7E4C-88C424B33665}"/>
              </a:ext>
            </a:extLst>
          </p:cNvPr>
          <p:cNvPicPr>
            <a:picLocks noChangeAspect="1"/>
          </p:cNvPicPr>
          <p:nvPr/>
        </p:nvPicPr>
        <p:blipFill>
          <a:blip r:embed="rId3"/>
          <a:stretch>
            <a:fillRect/>
          </a:stretch>
        </p:blipFill>
        <p:spPr>
          <a:xfrm>
            <a:off x="0" y="2677518"/>
            <a:ext cx="8599849" cy="4180482"/>
          </a:xfrm>
          <a:prstGeom prst="rect">
            <a:avLst/>
          </a:prstGeom>
        </p:spPr>
      </p:pic>
      <p:sp>
        <p:nvSpPr>
          <p:cNvPr id="2" name="Title 1">
            <a:extLst>
              <a:ext uri="{FF2B5EF4-FFF2-40B4-BE49-F238E27FC236}">
                <a16:creationId xmlns:a16="http://schemas.microsoft.com/office/drawing/2014/main" id="{77E2095C-64C6-F811-3AB2-3331D9A39311}"/>
              </a:ext>
            </a:extLst>
          </p:cNvPr>
          <p:cNvSpPr>
            <a:spLocks noGrp="1"/>
          </p:cNvSpPr>
          <p:nvPr>
            <p:ph type="title"/>
          </p:nvPr>
        </p:nvSpPr>
        <p:spPr>
          <a:xfrm>
            <a:off x="741680" y="2123676"/>
            <a:ext cx="4027169" cy="1600200"/>
          </a:xfrm>
        </p:spPr>
        <p:txBody>
          <a:bodyPr anchor="t">
            <a:normAutofit/>
          </a:bodyPr>
          <a:lstStyle/>
          <a:p>
            <a:r>
              <a:rPr lang="en-US" dirty="0"/>
              <a:t>Advantages</a:t>
            </a:r>
          </a:p>
        </p:txBody>
      </p:sp>
      <p:graphicFrame>
        <p:nvGraphicFramePr>
          <p:cNvPr id="5" name="Content Placeholder 2">
            <a:extLst>
              <a:ext uri="{FF2B5EF4-FFF2-40B4-BE49-F238E27FC236}">
                <a16:creationId xmlns:a16="http://schemas.microsoft.com/office/drawing/2014/main" id="{8B0DDEB7-C7F1-C0A4-1813-C53300E045EC}"/>
              </a:ext>
            </a:extLst>
          </p:cNvPr>
          <p:cNvGraphicFramePr>
            <a:graphicFrameLocks noGrp="1"/>
          </p:cNvGraphicFramePr>
          <p:nvPr>
            <p:ph idx="1"/>
            <p:extLst>
              <p:ext uri="{D42A27DB-BD31-4B8C-83A1-F6EECF244321}">
                <p14:modId xmlns:p14="http://schemas.microsoft.com/office/powerpoint/2010/main" val="489055982"/>
              </p:ext>
            </p:extLst>
          </p:nvPr>
        </p:nvGraphicFramePr>
        <p:xfrm>
          <a:off x="5183188" y="987425"/>
          <a:ext cx="6172200" cy="487362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 name="AutoShape 2">
            <a:extLst>
              <a:ext uri="{FF2B5EF4-FFF2-40B4-BE49-F238E27FC236}">
                <a16:creationId xmlns:a16="http://schemas.microsoft.com/office/drawing/2014/main" id="{7653E6A6-4BEF-4F19-FF50-78927AC1B919}"/>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a:extLst>
              <a:ext uri="{FF2B5EF4-FFF2-40B4-BE49-F238E27FC236}">
                <a16:creationId xmlns:a16="http://schemas.microsoft.com/office/drawing/2014/main" id="{3696DC73-1F21-5364-A2E1-BDBAD9798C65}"/>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7516063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2">
            <a:extLst>
              <a:ext uri="{FF2B5EF4-FFF2-40B4-BE49-F238E27FC236}">
                <a16:creationId xmlns:a16="http://schemas.microsoft.com/office/drawing/2014/main" id="{16EC58C5-CEF7-D1CA-D130-417B5484732F}"/>
              </a:ext>
            </a:extLst>
          </p:cNvPr>
          <p:cNvGraphicFramePr>
            <a:graphicFrameLocks/>
          </p:cNvGraphicFramePr>
          <p:nvPr>
            <p:extLst>
              <p:ext uri="{D42A27DB-BD31-4B8C-83A1-F6EECF244321}">
                <p14:modId xmlns:p14="http://schemas.microsoft.com/office/powerpoint/2010/main" val="3372210337"/>
              </p:ext>
            </p:extLst>
          </p:nvPr>
        </p:nvGraphicFramePr>
        <p:xfrm>
          <a:off x="5183188" y="987425"/>
          <a:ext cx="6399212" cy="15652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052" name="Picture 4">
            <a:extLst>
              <a:ext uri="{FF2B5EF4-FFF2-40B4-BE49-F238E27FC236}">
                <a16:creationId xmlns:a16="http://schemas.microsoft.com/office/drawing/2014/main" id="{A94631BE-E0B7-30C0-923B-8ECF02CF9D9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3025775"/>
            <a:ext cx="12192000" cy="3289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50900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descr="Novel Coronavirus (COVID-19) Overview">
            <a:extLst>
              <a:ext uri="{FF2B5EF4-FFF2-40B4-BE49-F238E27FC236}">
                <a16:creationId xmlns:a16="http://schemas.microsoft.com/office/drawing/2014/main" id="{B7D82CDC-592D-9045-A2CE-B18A46A41B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9310" y="0"/>
            <a:ext cx="890428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77267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F244510-7988-ACE0-6465-FAFE95C974D3}"/>
              </a:ext>
            </a:extLst>
          </p:cNvPr>
          <p:cNvSpPr>
            <a:spLocks noGrp="1"/>
          </p:cNvSpPr>
          <p:nvPr>
            <p:ph type="body" sz="quarter" idx="14"/>
          </p:nvPr>
        </p:nvSpPr>
        <p:spPr>
          <a:xfrm>
            <a:off x="4818061" y="2552700"/>
            <a:ext cx="10923587" cy="3818905"/>
          </a:xfrm>
        </p:spPr>
        <p:txBody>
          <a:bodyPr/>
          <a:lstStyle/>
          <a:p>
            <a:r>
              <a:rPr lang="en-US" dirty="0"/>
              <a:t>Ultra-long reads (hundreds of kilobases)</a:t>
            </a:r>
          </a:p>
          <a:p>
            <a:endParaRPr lang="en-US" dirty="0"/>
          </a:p>
          <a:p>
            <a:pPr lvl="1"/>
            <a:r>
              <a:rPr lang="en-GB" dirty="0"/>
              <a:t>Ease of assembly and improved quality</a:t>
            </a:r>
          </a:p>
          <a:p>
            <a:endParaRPr lang="en-US" dirty="0"/>
          </a:p>
          <a:p>
            <a:pPr lvl="1"/>
            <a:r>
              <a:rPr lang="en-GB" dirty="0"/>
              <a:t>Span repetitive genomic regions</a:t>
            </a:r>
          </a:p>
          <a:p>
            <a:pPr lvl="1"/>
            <a:endParaRPr lang="en-US" dirty="0"/>
          </a:p>
          <a:p>
            <a:pPr lvl="1"/>
            <a:r>
              <a:rPr lang="en-GB" dirty="0"/>
              <a:t>Structural variant detection</a:t>
            </a:r>
            <a:endParaRPr lang="en-US" dirty="0"/>
          </a:p>
        </p:txBody>
      </p:sp>
      <p:graphicFrame>
        <p:nvGraphicFramePr>
          <p:cNvPr id="10" name="Content Placeholder 2">
            <a:extLst>
              <a:ext uri="{FF2B5EF4-FFF2-40B4-BE49-F238E27FC236}">
                <a16:creationId xmlns:a16="http://schemas.microsoft.com/office/drawing/2014/main" id="{16EC58C5-CEF7-D1CA-D130-417B5484732F}"/>
              </a:ext>
            </a:extLst>
          </p:cNvPr>
          <p:cNvGraphicFramePr>
            <a:graphicFrameLocks/>
          </p:cNvGraphicFramePr>
          <p:nvPr>
            <p:extLst>
              <p:ext uri="{D42A27DB-BD31-4B8C-83A1-F6EECF244321}">
                <p14:modId xmlns:p14="http://schemas.microsoft.com/office/powerpoint/2010/main" val="1097091626"/>
              </p:ext>
            </p:extLst>
          </p:nvPr>
        </p:nvGraphicFramePr>
        <p:xfrm>
          <a:off x="5183188" y="987425"/>
          <a:ext cx="6399212" cy="15652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074" name="Picture 2" descr="Nature Methods names 'long-read sequencing' as its method of 2022 and  showcases Oxford Nanopore's any read length capabilities, from short to  ultra-long">
            <a:extLst>
              <a:ext uri="{FF2B5EF4-FFF2-40B4-BE49-F238E27FC236}">
                <a16:creationId xmlns:a16="http://schemas.microsoft.com/office/drawing/2014/main" id="{D57B2AA2-920A-A8F4-E018-E441C7F4AAC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5655" y="1657350"/>
            <a:ext cx="3768403" cy="5092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13582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A7BB4D2-5FBA-00A6-6A9A-4BD76D13AD04}"/>
              </a:ext>
            </a:extLst>
          </p:cNvPr>
          <p:cNvSpPr>
            <a:spLocks noGrp="1"/>
          </p:cNvSpPr>
          <p:nvPr>
            <p:ph idx="1"/>
          </p:nvPr>
        </p:nvSpPr>
        <p:spPr>
          <a:xfrm>
            <a:off x="254000" y="2859088"/>
            <a:ext cx="5839620" cy="4351338"/>
          </a:xfrm>
        </p:spPr>
        <p:txBody>
          <a:bodyPr/>
          <a:lstStyle/>
          <a:p>
            <a:r>
              <a:rPr lang="en-US" dirty="0"/>
              <a:t>DNA  and RNA methylation</a:t>
            </a:r>
          </a:p>
          <a:p>
            <a:endParaRPr lang="en-US" dirty="0"/>
          </a:p>
          <a:p>
            <a:pPr lvl="1"/>
            <a:r>
              <a:rPr lang="en-US" dirty="0"/>
              <a:t>Can measure long-range epigenetic patterns</a:t>
            </a:r>
          </a:p>
          <a:p>
            <a:pPr lvl="1"/>
            <a:endParaRPr lang="en-US" dirty="0"/>
          </a:p>
          <a:p>
            <a:pPr lvl="1"/>
            <a:r>
              <a:rPr lang="en-US" dirty="0"/>
              <a:t>Genome-wide methylation studies!</a:t>
            </a:r>
          </a:p>
          <a:p>
            <a:pPr lvl="1"/>
            <a:endParaRPr lang="en-US" dirty="0"/>
          </a:p>
        </p:txBody>
      </p:sp>
      <p:graphicFrame>
        <p:nvGraphicFramePr>
          <p:cNvPr id="4" name="Content Placeholder 2">
            <a:extLst>
              <a:ext uri="{FF2B5EF4-FFF2-40B4-BE49-F238E27FC236}">
                <a16:creationId xmlns:a16="http://schemas.microsoft.com/office/drawing/2014/main" id="{17834FAC-795E-C64D-49F8-4583739BAEFB}"/>
              </a:ext>
            </a:extLst>
          </p:cNvPr>
          <p:cNvGraphicFramePr>
            <a:graphicFrameLocks/>
          </p:cNvGraphicFramePr>
          <p:nvPr>
            <p:extLst>
              <p:ext uri="{D42A27DB-BD31-4B8C-83A1-F6EECF244321}">
                <p14:modId xmlns:p14="http://schemas.microsoft.com/office/powerpoint/2010/main" val="254539584"/>
              </p:ext>
            </p:extLst>
          </p:nvPr>
        </p:nvGraphicFramePr>
        <p:xfrm>
          <a:off x="5183188" y="987425"/>
          <a:ext cx="6399212" cy="15652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146" name="Picture 2" descr="Role of DNA methylation in Disease | labclinics.com">
            <a:extLst>
              <a:ext uri="{FF2B5EF4-FFF2-40B4-BE49-F238E27FC236}">
                <a16:creationId xmlns:a16="http://schemas.microsoft.com/office/drawing/2014/main" id="{6E02DDA5-206E-FBBE-94DD-EE57F49CCD0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98381" y="2859089"/>
            <a:ext cx="6093619" cy="342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42859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090D4624-BCB0-AFBA-5B5B-CAEA4373D0EE}"/>
              </a:ext>
            </a:extLst>
          </p:cNvPr>
          <p:cNvGrpSpPr/>
          <p:nvPr/>
        </p:nvGrpSpPr>
        <p:grpSpPr>
          <a:xfrm>
            <a:off x="4182009" y="10"/>
            <a:ext cx="8009991" cy="6857990"/>
            <a:chOff x="4182011" y="10"/>
            <a:chExt cx="8009991" cy="6857990"/>
          </a:xfrm>
        </p:grpSpPr>
        <p:pic>
          <p:nvPicPr>
            <p:cNvPr id="7" name="Picture 8" descr="Field genomics: portable sequencer tracks infectious disease outbreaks –  Birmingham Health Partners">
              <a:extLst>
                <a:ext uri="{FF2B5EF4-FFF2-40B4-BE49-F238E27FC236}">
                  <a16:creationId xmlns:a16="http://schemas.microsoft.com/office/drawing/2014/main" id="{B926F863-D86B-334D-B5F1-E090AF23710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11981" b="-2"/>
            <a:stretch/>
          </p:blipFill>
          <p:spPr bwMode="auto">
            <a:xfrm>
              <a:off x="5622233" y="10"/>
              <a:ext cx="6569769" cy="3750724"/>
            </a:xfrm>
            <a:custGeom>
              <a:avLst/>
              <a:gdLst/>
              <a:ahLst/>
              <a:cxnLst/>
              <a:rect l="l" t="t" r="r" b="b"/>
              <a:pathLst>
                <a:path w="6569769" h="3750734">
                  <a:moveTo>
                    <a:pt x="1738471" y="0"/>
                  </a:moveTo>
                  <a:lnTo>
                    <a:pt x="6569769" y="0"/>
                  </a:lnTo>
                  <a:lnTo>
                    <a:pt x="6569769" y="3750734"/>
                  </a:lnTo>
                  <a:lnTo>
                    <a:pt x="0" y="3750734"/>
                  </a:lnTo>
                  <a:close/>
                </a:path>
              </a:pathLst>
            </a:custGeom>
            <a:noFill/>
            <a:extLst>
              <a:ext uri="{909E8E84-426E-40DD-AFC4-6F175D3DCCD1}">
                <a14:hiddenFill xmlns:a14="http://schemas.microsoft.com/office/drawing/2010/main">
                  <a:solidFill>
                    <a:srgbClr val="FFFFFF"/>
                  </a:solidFill>
                </a14:hiddenFill>
              </a:ext>
            </a:extLst>
          </p:spPr>
        </p:pic>
        <p:pic>
          <p:nvPicPr>
            <p:cNvPr id="6" name="Picture 4" descr="$180 million DNA &amp;#39;barcode&amp;#39; project aims to discover 2 million new species |  Science | AAAS">
              <a:extLst>
                <a:ext uri="{FF2B5EF4-FFF2-40B4-BE49-F238E27FC236}">
                  <a16:creationId xmlns:a16="http://schemas.microsoft.com/office/drawing/2014/main" id="{1B806397-3F09-7D42-A2D5-5BCA4A77BF6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2911" b="21169"/>
            <a:stretch/>
          </p:blipFill>
          <p:spPr bwMode="auto">
            <a:xfrm>
              <a:off x="4182011" y="3887894"/>
              <a:ext cx="8009991" cy="2970106"/>
            </a:xfrm>
            <a:custGeom>
              <a:avLst/>
              <a:gdLst/>
              <a:ahLst/>
              <a:cxnLst/>
              <a:rect l="l" t="t" r="r" b="b"/>
              <a:pathLst>
                <a:path w="8009991" h="2970106">
                  <a:moveTo>
                    <a:pt x="1376648" y="0"/>
                  </a:moveTo>
                  <a:lnTo>
                    <a:pt x="8009991" y="0"/>
                  </a:lnTo>
                  <a:lnTo>
                    <a:pt x="8009991" y="2970106"/>
                  </a:lnTo>
                  <a:lnTo>
                    <a:pt x="0" y="2970106"/>
                  </a:lnTo>
                  <a:close/>
                </a:path>
              </a:pathLst>
            </a:custGeom>
            <a:noFill/>
            <a:extLst>
              <a:ext uri="{909E8E84-426E-40DD-AFC4-6F175D3DCCD1}">
                <a14:hiddenFill xmlns:a14="http://schemas.microsoft.com/office/drawing/2010/main">
                  <a:solidFill>
                    <a:srgbClr val="FFFFFF"/>
                  </a:solidFill>
                </a14:hiddenFill>
              </a:ext>
            </a:extLst>
          </p:spPr>
        </p:pic>
      </p:grpSp>
      <p:grpSp>
        <p:nvGrpSpPr>
          <p:cNvPr id="3" name="Group 2">
            <a:extLst>
              <a:ext uri="{FF2B5EF4-FFF2-40B4-BE49-F238E27FC236}">
                <a16:creationId xmlns:a16="http://schemas.microsoft.com/office/drawing/2014/main" id="{1F0A5EDA-BE14-108F-3668-2EEFF472D74C}"/>
              </a:ext>
            </a:extLst>
          </p:cNvPr>
          <p:cNvGrpSpPr/>
          <p:nvPr/>
        </p:nvGrpSpPr>
        <p:grpSpPr>
          <a:xfrm>
            <a:off x="139036" y="1645846"/>
            <a:ext cx="5483197" cy="1324260"/>
            <a:chOff x="230192" y="0"/>
            <a:chExt cx="5483197" cy="1324260"/>
          </a:xfrm>
        </p:grpSpPr>
        <p:sp>
          <p:nvSpPr>
            <p:cNvPr id="9" name="Rounded Rectangle 8">
              <a:extLst>
                <a:ext uri="{FF2B5EF4-FFF2-40B4-BE49-F238E27FC236}">
                  <a16:creationId xmlns:a16="http://schemas.microsoft.com/office/drawing/2014/main" id="{FBB62F85-E8A4-3C35-E9F8-11B58DABAF15}"/>
                </a:ext>
              </a:extLst>
            </p:cNvPr>
            <p:cNvSpPr/>
            <p:nvPr/>
          </p:nvSpPr>
          <p:spPr>
            <a:xfrm>
              <a:off x="230192" y="0"/>
              <a:ext cx="5483197" cy="1324260"/>
            </a:xfrm>
            <a:prstGeom prst="roundRect">
              <a:avLst/>
            </a:prstGeom>
          </p:spPr>
          <p:style>
            <a:lnRef idx="2">
              <a:schemeClr val="accent1">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10" name="Rounded Rectangle 4">
              <a:extLst>
                <a:ext uri="{FF2B5EF4-FFF2-40B4-BE49-F238E27FC236}">
                  <a16:creationId xmlns:a16="http://schemas.microsoft.com/office/drawing/2014/main" id="{2C275836-2D3D-8F9E-6E47-D64F99952DC1}"/>
                </a:ext>
              </a:extLst>
            </p:cNvPr>
            <p:cNvSpPr txBox="1"/>
            <p:nvPr/>
          </p:nvSpPr>
          <p:spPr>
            <a:xfrm>
              <a:off x="294837" y="64645"/>
              <a:ext cx="5353907" cy="1194970"/>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en-GB" sz="3600" b="0" i="0" kern="1200" dirty="0"/>
                <a:t>Portability and accessibility</a:t>
              </a:r>
              <a:endParaRPr lang="en-US" sz="3600" kern="1200" dirty="0"/>
            </a:p>
          </p:txBody>
        </p:sp>
      </p:grpSp>
      <p:sp>
        <p:nvSpPr>
          <p:cNvPr id="12" name="Content Placeholder 11">
            <a:extLst>
              <a:ext uri="{FF2B5EF4-FFF2-40B4-BE49-F238E27FC236}">
                <a16:creationId xmlns:a16="http://schemas.microsoft.com/office/drawing/2014/main" id="{639192AA-78FD-AD7F-27F9-2F2779A5E79F}"/>
              </a:ext>
            </a:extLst>
          </p:cNvPr>
          <p:cNvSpPr>
            <a:spLocks noGrp="1"/>
          </p:cNvSpPr>
          <p:nvPr>
            <p:ph idx="1"/>
          </p:nvPr>
        </p:nvSpPr>
        <p:spPr>
          <a:xfrm>
            <a:off x="523446" y="3323484"/>
            <a:ext cx="4019550" cy="4098925"/>
          </a:xfrm>
        </p:spPr>
        <p:txBody>
          <a:bodyPr/>
          <a:lstStyle/>
          <a:p>
            <a:r>
              <a:rPr lang="en-US" dirty="0"/>
              <a:t>Take the lab to the sample</a:t>
            </a:r>
          </a:p>
          <a:p>
            <a:endParaRPr lang="en-US" dirty="0"/>
          </a:p>
          <a:p>
            <a:r>
              <a:rPr lang="en-GB" dirty="0">
                <a:solidFill>
                  <a:srgbClr val="374151"/>
                </a:solidFill>
              </a:rPr>
              <a:t>Research &amp; diagnostics </a:t>
            </a:r>
            <a:r>
              <a:rPr lang="en-GB" b="0" i="0" dirty="0">
                <a:solidFill>
                  <a:srgbClr val="374151"/>
                </a:solidFill>
                <a:effectLst/>
              </a:rPr>
              <a:t>in remote locations</a:t>
            </a:r>
          </a:p>
          <a:p>
            <a:endParaRPr lang="en-GB" b="0" i="0" dirty="0">
              <a:solidFill>
                <a:srgbClr val="374151"/>
              </a:solidFill>
              <a:effectLst/>
            </a:endParaRPr>
          </a:p>
          <a:p>
            <a:r>
              <a:rPr lang="en-US" dirty="0"/>
              <a:t>Rapid, on-site sequencing</a:t>
            </a:r>
          </a:p>
        </p:txBody>
      </p:sp>
      <p:sp>
        <p:nvSpPr>
          <p:cNvPr id="5" name="TextBox 4">
            <a:extLst>
              <a:ext uri="{FF2B5EF4-FFF2-40B4-BE49-F238E27FC236}">
                <a16:creationId xmlns:a16="http://schemas.microsoft.com/office/drawing/2014/main" id="{340D0874-77BF-75FB-6381-3269FE7B3F08}"/>
              </a:ext>
            </a:extLst>
          </p:cNvPr>
          <p:cNvSpPr txBox="1"/>
          <p:nvPr/>
        </p:nvSpPr>
        <p:spPr>
          <a:xfrm>
            <a:off x="4520423" y="6627157"/>
            <a:ext cx="4386692" cy="461665"/>
          </a:xfrm>
          <a:prstGeom prst="rect">
            <a:avLst/>
          </a:prstGeom>
          <a:noFill/>
        </p:spPr>
        <p:txBody>
          <a:bodyPr wrap="square">
            <a:spAutoFit/>
          </a:bodyPr>
          <a:lstStyle/>
          <a:p>
            <a:pPr algn="l"/>
            <a:r>
              <a:rPr lang="en-GB" sz="1200" b="0" i="0" dirty="0">
                <a:solidFill>
                  <a:schemeClr val="bg1"/>
                </a:solidFill>
                <a:effectLst/>
                <a:latin typeface="var(--font-family-sans-serif)"/>
              </a:rPr>
              <a:t>PHOTO: PIERRE ESCOUBAS/TAXON EXPEDITIONS 2018</a:t>
            </a:r>
            <a:br>
              <a:rPr lang="en-GB" sz="1200" dirty="0">
                <a:solidFill>
                  <a:schemeClr val="bg1"/>
                </a:solidFill>
              </a:rPr>
            </a:br>
            <a:endParaRPr lang="en-US" sz="1200" dirty="0">
              <a:solidFill>
                <a:schemeClr val="bg1"/>
              </a:solidFill>
            </a:endParaRPr>
          </a:p>
        </p:txBody>
      </p:sp>
    </p:spTree>
    <p:extLst>
      <p:ext uri="{BB962C8B-B14F-4D97-AF65-F5344CB8AC3E}">
        <p14:creationId xmlns:p14="http://schemas.microsoft.com/office/powerpoint/2010/main" val="5902583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2" name="Picture 4" descr="Image">
            <a:extLst>
              <a:ext uri="{FF2B5EF4-FFF2-40B4-BE49-F238E27FC236}">
                <a16:creationId xmlns:a16="http://schemas.microsoft.com/office/drawing/2014/main" id="{440FFF79-51F8-1144-8CC4-D28BBB0918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8516" y="1704975"/>
            <a:ext cx="3683000" cy="4932363"/>
          </a:xfrm>
          <a:prstGeom prst="rect">
            <a:avLst/>
          </a:prstGeom>
          <a:extLst>
            <a:ext uri="{909E8E84-426E-40DD-AFC4-6F175D3DCCD1}">
              <a14:hiddenFill xmlns:a14="http://schemas.microsoft.com/office/drawing/2010/main">
                <a:solidFill>
                  <a:srgbClr val="FFFFFF"/>
                </a:solidFill>
              </a14:hiddenFill>
            </a:ext>
          </a:extLst>
        </p:spPr>
      </p:pic>
      <p:pic>
        <p:nvPicPr>
          <p:cNvPr id="7170" name="Picture 2">
            <a:extLst>
              <a:ext uri="{FF2B5EF4-FFF2-40B4-BE49-F238E27FC236}">
                <a16:creationId xmlns:a16="http://schemas.microsoft.com/office/drawing/2014/main" id="{00FA502D-267F-8977-4013-D89B0CD2BBE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41997" y="1704975"/>
            <a:ext cx="6261799" cy="3585384"/>
          </a:xfrm>
          <a:prstGeom prst="rect">
            <a:avLst/>
          </a:prstGeom>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89DFBC42-F651-968B-FB05-48E76AA23992}"/>
              </a:ext>
            </a:extLst>
          </p:cNvPr>
          <p:cNvPicPr>
            <a:picLocks noChangeAspect="1"/>
          </p:cNvPicPr>
          <p:nvPr/>
        </p:nvPicPr>
        <p:blipFill rotWithShape="1">
          <a:blip r:embed="rId5"/>
          <a:srcRect l="5865" r="5321"/>
          <a:stretch/>
        </p:blipFill>
        <p:spPr>
          <a:xfrm>
            <a:off x="9855200" y="5153646"/>
            <a:ext cx="2230034" cy="1483692"/>
          </a:xfrm>
          <a:prstGeom prst="rect">
            <a:avLst/>
          </a:prstGeom>
        </p:spPr>
      </p:pic>
      <p:sp>
        <p:nvSpPr>
          <p:cNvPr id="11" name="Title 10">
            <a:extLst>
              <a:ext uri="{FF2B5EF4-FFF2-40B4-BE49-F238E27FC236}">
                <a16:creationId xmlns:a16="http://schemas.microsoft.com/office/drawing/2014/main" id="{75951E8D-0BDD-7D8C-730F-BD32A4320968}"/>
              </a:ext>
            </a:extLst>
          </p:cNvPr>
          <p:cNvSpPr>
            <a:spLocks noGrp="1"/>
          </p:cNvSpPr>
          <p:nvPr>
            <p:ph type="title"/>
          </p:nvPr>
        </p:nvSpPr>
        <p:spPr>
          <a:xfrm>
            <a:off x="2549236" y="533614"/>
            <a:ext cx="9210963" cy="888786"/>
          </a:xfrm>
        </p:spPr>
        <p:txBody>
          <a:bodyPr anchor="t">
            <a:normAutofit/>
          </a:bodyPr>
          <a:lstStyle/>
          <a:p>
            <a:r>
              <a:rPr lang="en-US" dirty="0"/>
              <a:t>COVID – an explosion of decentralized sequencing capacity</a:t>
            </a:r>
          </a:p>
        </p:txBody>
      </p:sp>
    </p:spTree>
    <p:extLst>
      <p:ext uri="{BB962C8B-B14F-4D97-AF65-F5344CB8AC3E}">
        <p14:creationId xmlns:p14="http://schemas.microsoft.com/office/powerpoint/2010/main" val="25207406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352B9-2AA5-B04F-BB6D-0B988D751FCD}"/>
              </a:ext>
            </a:extLst>
          </p:cNvPr>
          <p:cNvSpPr>
            <a:spLocks noGrp="1"/>
          </p:cNvSpPr>
          <p:nvPr>
            <p:ph type="title"/>
          </p:nvPr>
        </p:nvSpPr>
        <p:spPr/>
        <p:txBody>
          <a:bodyPr anchor="t">
            <a:normAutofit/>
          </a:bodyPr>
          <a:lstStyle/>
          <a:p>
            <a:r>
              <a:rPr lang="en-US" dirty="0"/>
              <a:t>Disadvantages</a:t>
            </a:r>
          </a:p>
        </p:txBody>
      </p:sp>
      <p:graphicFrame>
        <p:nvGraphicFramePr>
          <p:cNvPr id="5" name="Content Placeholder 2">
            <a:extLst>
              <a:ext uri="{FF2B5EF4-FFF2-40B4-BE49-F238E27FC236}">
                <a16:creationId xmlns:a16="http://schemas.microsoft.com/office/drawing/2014/main" id="{1654CD78-848C-15F2-2993-D277E0878327}"/>
              </a:ext>
            </a:extLst>
          </p:cNvPr>
          <p:cNvGraphicFramePr>
            <a:graphicFrameLocks noGrp="1"/>
          </p:cNvGraphicFramePr>
          <p:nvPr>
            <p:ph sz="quarter" idx="13"/>
            <p:extLst>
              <p:ext uri="{D42A27DB-BD31-4B8C-83A1-F6EECF244321}">
                <p14:modId xmlns:p14="http://schemas.microsoft.com/office/powerpoint/2010/main" val="3899004118"/>
              </p:ext>
            </p:extLst>
          </p:nvPr>
        </p:nvGraphicFramePr>
        <p:xfrm>
          <a:off x="600075" y="1396792"/>
          <a:ext cx="10615613" cy="38195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9" name="Table 8">
            <a:extLst>
              <a:ext uri="{FF2B5EF4-FFF2-40B4-BE49-F238E27FC236}">
                <a16:creationId xmlns:a16="http://schemas.microsoft.com/office/drawing/2014/main" id="{DD458A1B-2057-044D-5C91-F296F783CDF6}"/>
              </a:ext>
            </a:extLst>
          </p:cNvPr>
          <p:cNvGraphicFramePr>
            <a:graphicFrameLocks noGrp="1"/>
          </p:cNvGraphicFramePr>
          <p:nvPr>
            <p:extLst>
              <p:ext uri="{D42A27DB-BD31-4B8C-83A1-F6EECF244321}">
                <p14:modId xmlns:p14="http://schemas.microsoft.com/office/powerpoint/2010/main" val="3907582272"/>
              </p:ext>
            </p:extLst>
          </p:nvPr>
        </p:nvGraphicFramePr>
        <p:xfrm>
          <a:off x="2971801" y="4561127"/>
          <a:ext cx="2928936" cy="1097280"/>
        </p:xfrm>
        <a:graphic>
          <a:graphicData uri="http://schemas.openxmlformats.org/drawingml/2006/table">
            <a:tbl>
              <a:tblPr firstRow="1" bandRow="1">
                <a:tableStyleId>{2D5ABB26-0587-4C30-8999-92F81FD0307C}</a:tableStyleId>
              </a:tblPr>
              <a:tblGrid>
                <a:gridCol w="244078">
                  <a:extLst>
                    <a:ext uri="{9D8B030D-6E8A-4147-A177-3AD203B41FA5}">
                      <a16:colId xmlns:a16="http://schemas.microsoft.com/office/drawing/2014/main" val="1986979244"/>
                    </a:ext>
                  </a:extLst>
                </a:gridCol>
                <a:gridCol w="244078">
                  <a:extLst>
                    <a:ext uri="{9D8B030D-6E8A-4147-A177-3AD203B41FA5}">
                      <a16:colId xmlns:a16="http://schemas.microsoft.com/office/drawing/2014/main" val="3302163647"/>
                    </a:ext>
                  </a:extLst>
                </a:gridCol>
                <a:gridCol w="244078">
                  <a:extLst>
                    <a:ext uri="{9D8B030D-6E8A-4147-A177-3AD203B41FA5}">
                      <a16:colId xmlns:a16="http://schemas.microsoft.com/office/drawing/2014/main" val="2440335011"/>
                    </a:ext>
                  </a:extLst>
                </a:gridCol>
                <a:gridCol w="244078">
                  <a:extLst>
                    <a:ext uri="{9D8B030D-6E8A-4147-A177-3AD203B41FA5}">
                      <a16:colId xmlns:a16="http://schemas.microsoft.com/office/drawing/2014/main" val="1594235194"/>
                    </a:ext>
                  </a:extLst>
                </a:gridCol>
                <a:gridCol w="244078">
                  <a:extLst>
                    <a:ext uri="{9D8B030D-6E8A-4147-A177-3AD203B41FA5}">
                      <a16:colId xmlns:a16="http://schemas.microsoft.com/office/drawing/2014/main" val="576659036"/>
                    </a:ext>
                  </a:extLst>
                </a:gridCol>
                <a:gridCol w="244078">
                  <a:extLst>
                    <a:ext uri="{9D8B030D-6E8A-4147-A177-3AD203B41FA5}">
                      <a16:colId xmlns:a16="http://schemas.microsoft.com/office/drawing/2014/main" val="3053550103"/>
                    </a:ext>
                  </a:extLst>
                </a:gridCol>
                <a:gridCol w="244078">
                  <a:extLst>
                    <a:ext uri="{9D8B030D-6E8A-4147-A177-3AD203B41FA5}">
                      <a16:colId xmlns:a16="http://schemas.microsoft.com/office/drawing/2014/main" val="3367593166"/>
                    </a:ext>
                  </a:extLst>
                </a:gridCol>
                <a:gridCol w="244078">
                  <a:extLst>
                    <a:ext uri="{9D8B030D-6E8A-4147-A177-3AD203B41FA5}">
                      <a16:colId xmlns:a16="http://schemas.microsoft.com/office/drawing/2014/main" val="1268531232"/>
                    </a:ext>
                  </a:extLst>
                </a:gridCol>
                <a:gridCol w="244078">
                  <a:extLst>
                    <a:ext uri="{9D8B030D-6E8A-4147-A177-3AD203B41FA5}">
                      <a16:colId xmlns:a16="http://schemas.microsoft.com/office/drawing/2014/main" val="4013966132"/>
                    </a:ext>
                  </a:extLst>
                </a:gridCol>
                <a:gridCol w="244078">
                  <a:extLst>
                    <a:ext uri="{9D8B030D-6E8A-4147-A177-3AD203B41FA5}">
                      <a16:colId xmlns:a16="http://schemas.microsoft.com/office/drawing/2014/main" val="1400639629"/>
                    </a:ext>
                  </a:extLst>
                </a:gridCol>
                <a:gridCol w="244078">
                  <a:extLst>
                    <a:ext uri="{9D8B030D-6E8A-4147-A177-3AD203B41FA5}">
                      <a16:colId xmlns:a16="http://schemas.microsoft.com/office/drawing/2014/main" val="1040192467"/>
                    </a:ext>
                  </a:extLst>
                </a:gridCol>
                <a:gridCol w="244078">
                  <a:extLst>
                    <a:ext uri="{9D8B030D-6E8A-4147-A177-3AD203B41FA5}">
                      <a16:colId xmlns:a16="http://schemas.microsoft.com/office/drawing/2014/main" val="3601531300"/>
                    </a:ext>
                  </a:extLst>
                </a:gridCol>
              </a:tblGrid>
              <a:tr h="229897">
                <a:tc>
                  <a:txBody>
                    <a:bodyPr/>
                    <a:lstStyle/>
                    <a:p>
                      <a:r>
                        <a:rPr lang="en-US" dirty="0"/>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651530"/>
                  </a:ext>
                </a:extLst>
              </a:tr>
              <a:tr h="229897">
                <a:tc>
                  <a:txBody>
                    <a:bodyPr/>
                    <a:lstStyle/>
                    <a:p>
                      <a:r>
                        <a:rPr lang="en-US" dirty="0"/>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lang="en-US"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lang="en-US"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lang="en-US" dirty="0"/>
                        <a:t>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79988117"/>
                  </a:ext>
                </a:extLst>
              </a:tr>
              <a:tr h="229897">
                <a:tc>
                  <a:txBody>
                    <a:bodyPr/>
                    <a:lstStyle/>
                    <a:p>
                      <a:r>
                        <a:rPr lang="en-US" dirty="0"/>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r>
                        <a:rPr lang="en-US" dirty="0"/>
                        <a:t>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92864860"/>
                  </a:ext>
                </a:extLst>
              </a:tr>
            </a:tbl>
          </a:graphicData>
        </a:graphic>
      </p:graphicFrame>
      <p:sp>
        <p:nvSpPr>
          <p:cNvPr id="11" name="Rectangle 10">
            <a:extLst>
              <a:ext uri="{FF2B5EF4-FFF2-40B4-BE49-F238E27FC236}">
                <a16:creationId xmlns:a16="http://schemas.microsoft.com/office/drawing/2014/main" id="{0C197F42-35C1-DAF8-BBB3-5A4FC840EFC9}"/>
              </a:ext>
            </a:extLst>
          </p:cNvPr>
          <p:cNvSpPr/>
          <p:nvPr/>
        </p:nvSpPr>
        <p:spPr>
          <a:xfrm>
            <a:off x="9545489" y="4651453"/>
            <a:ext cx="1808311" cy="6896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a:extLst>
              <a:ext uri="{FF2B5EF4-FFF2-40B4-BE49-F238E27FC236}">
                <a16:creationId xmlns:a16="http://schemas.microsoft.com/office/drawing/2014/main" id="{5E9AE26E-63FA-CF74-89CB-C0FA92781E39}"/>
              </a:ext>
            </a:extLst>
          </p:cNvPr>
          <p:cNvSpPr/>
          <p:nvPr/>
        </p:nvSpPr>
        <p:spPr>
          <a:xfrm>
            <a:off x="9691010" y="4921081"/>
            <a:ext cx="1332058" cy="344734"/>
          </a:xfrm>
          <a:custGeom>
            <a:avLst/>
            <a:gdLst>
              <a:gd name="connsiteX0" fmla="*/ 0 w 1332058"/>
              <a:gd name="connsiteY0" fmla="*/ 244722 h 344734"/>
              <a:gd name="connsiteX1" fmla="*/ 14288 w 1332058"/>
              <a:gd name="connsiteY1" fmla="*/ 44697 h 344734"/>
              <a:gd name="connsiteX2" fmla="*/ 28575 w 1332058"/>
              <a:gd name="connsiteY2" fmla="*/ 1834 h 344734"/>
              <a:gd name="connsiteX3" fmla="*/ 71438 w 1332058"/>
              <a:gd name="connsiteY3" fmla="*/ 158997 h 344734"/>
              <a:gd name="connsiteX4" fmla="*/ 85725 w 1332058"/>
              <a:gd name="connsiteY4" fmla="*/ 201859 h 344734"/>
              <a:gd name="connsiteX5" fmla="*/ 114300 w 1332058"/>
              <a:gd name="connsiteY5" fmla="*/ 144709 h 344734"/>
              <a:gd name="connsiteX6" fmla="*/ 128588 w 1332058"/>
              <a:gd name="connsiteY6" fmla="*/ 73272 h 344734"/>
              <a:gd name="connsiteX7" fmla="*/ 142875 w 1332058"/>
              <a:gd name="connsiteY7" fmla="*/ 144709 h 344734"/>
              <a:gd name="connsiteX8" fmla="*/ 171450 w 1332058"/>
              <a:gd name="connsiteY8" fmla="*/ 259009 h 344734"/>
              <a:gd name="connsiteX9" fmla="*/ 200025 w 1332058"/>
              <a:gd name="connsiteY9" fmla="*/ 344734 h 344734"/>
              <a:gd name="connsiteX10" fmla="*/ 214313 w 1332058"/>
              <a:gd name="connsiteY10" fmla="*/ 173284 h 344734"/>
              <a:gd name="connsiteX11" fmla="*/ 242888 w 1332058"/>
              <a:gd name="connsiteY11" fmla="*/ 259009 h 344734"/>
              <a:gd name="connsiteX12" fmla="*/ 271463 w 1332058"/>
              <a:gd name="connsiteY12" fmla="*/ 216147 h 344734"/>
              <a:gd name="connsiteX13" fmla="*/ 314325 w 1332058"/>
              <a:gd name="connsiteY13" fmla="*/ 201859 h 344734"/>
              <a:gd name="connsiteX14" fmla="*/ 357188 w 1332058"/>
              <a:gd name="connsiteY14" fmla="*/ 173284 h 344734"/>
              <a:gd name="connsiteX15" fmla="*/ 371475 w 1332058"/>
              <a:gd name="connsiteY15" fmla="*/ 101847 h 344734"/>
              <a:gd name="connsiteX16" fmla="*/ 385763 w 1332058"/>
              <a:gd name="connsiteY16" fmla="*/ 44697 h 344734"/>
              <a:gd name="connsiteX17" fmla="*/ 428625 w 1332058"/>
              <a:gd name="connsiteY17" fmla="*/ 87559 h 344734"/>
              <a:gd name="connsiteX18" fmla="*/ 442913 w 1332058"/>
              <a:gd name="connsiteY18" fmla="*/ 144709 h 344734"/>
              <a:gd name="connsiteX19" fmla="*/ 457200 w 1332058"/>
              <a:gd name="connsiteY19" fmla="*/ 187572 h 344734"/>
              <a:gd name="connsiteX20" fmla="*/ 485775 w 1332058"/>
              <a:gd name="connsiteY20" fmla="*/ 144709 h 344734"/>
              <a:gd name="connsiteX21" fmla="*/ 542925 w 1332058"/>
              <a:gd name="connsiteY21" fmla="*/ 244722 h 344734"/>
              <a:gd name="connsiteX22" fmla="*/ 585788 w 1332058"/>
              <a:gd name="connsiteY22" fmla="*/ 230434 h 344734"/>
              <a:gd name="connsiteX23" fmla="*/ 600075 w 1332058"/>
              <a:gd name="connsiteY23" fmla="*/ 173284 h 344734"/>
              <a:gd name="connsiteX24" fmla="*/ 614363 w 1332058"/>
              <a:gd name="connsiteY24" fmla="*/ 130422 h 344734"/>
              <a:gd name="connsiteX25" fmla="*/ 642938 w 1332058"/>
              <a:gd name="connsiteY25" fmla="*/ 16122 h 344734"/>
              <a:gd name="connsiteX26" fmla="*/ 671513 w 1332058"/>
              <a:gd name="connsiteY26" fmla="*/ 58984 h 344734"/>
              <a:gd name="connsiteX27" fmla="*/ 685800 w 1332058"/>
              <a:gd name="connsiteY27" fmla="*/ 101847 h 344734"/>
              <a:gd name="connsiteX28" fmla="*/ 728663 w 1332058"/>
              <a:gd name="connsiteY28" fmla="*/ 144709 h 344734"/>
              <a:gd name="connsiteX29" fmla="*/ 785813 w 1332058"/>
              <a:gd name="connsiteY29" fmla="*/ 130422 h 344734"/>
              <a:gd name="connsiteX30" fmla="*/ 842963 w 1332058"/>
              <a:gd name="connsiteY30" fmla="*/ 130422 h 344734"/>
              <a:gd name="connsiteX31" fmla="*/ 885825 w 1332058"/>
              <a:gd name="connsiteY31" fmla="*/ 158997 h 344734"/>
              <a:gd name="connsiteX32" fmla="*/ 928688 w 1332058"/>
              <a:gd name="connsiteY32" fmla="*/ 130422 h 344734"/>
              <a:gd name="connsiteX33" fmla="*/ 957263 w 1332058"/>
              <a:gd name="connsiteY33" fmla="*/ 173284 h 344734"/>
              <a:gd name="connsiteX34" fmla="*/ 1085850 w 1332058"/>
              <a:gd name="connsiteY34" fmla="*/ 244722 h 344734"/>
              <a:gd name="connsiteX35" fmla="*/ 1100138 w 1332058"/>
              <a:gd name="connsiteY35" fmla="*/ 173284 h 344734"/>
              <a:gd name="connsiteX36" fmla="*/ 1185863 w 1332058"/>
              <a:gd name="connsiteY36" fmla="*/ 187572 h 344734"/>
              <a:gd name="connsiteX37" fmla="*/ 1228725 w 1332058"/>
              <a:gd name="connsiteY37" fmla="*/ 201859 h 344734"/>
              <a:gd name="connsiteX38" fmla="*/ 1271588 w 1332058"/>
              <a:gd name="connsiteY38" fmla="*/ 158997 h 344734"/>
              <a:gd name="connsiteX39" fmla="*/ 1314450 w 1332058"/>
              <a:gd name="connsiteY39" fmla="*/ 144709 h 344734"/>
              <a:gd name="connsiteX40" fmla="*/ 1328738 w 1332058"/>
              <a:gd name="connsiteY40" fmla="*/ 101847 h 344734"/>
              <a:gd name="connsiteX41" fmla="*/ 1328738 w 1332058"/>
              <a:gd name="connsiteY41" fmla="*/ 216147 h 344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332058" h="344734">
                <a:moveTo>
                  <a:pt x="0" y="244722"/>
                </a:moveTo>
                <a:cubicBezTo>
                  <a:pt x="4763" y="178047"/>
                  <a:pt x="6478" y="111084"/>
                  <a:pt x="14288" y="44697"/>
                </a:cubicBezTo>
                <a:cubicBezTo>
                  <a:pt x="16048" y="29740"/>
                  <a:pt x="17926" y="-8815"/>
                  <a:pt x="28575" y="1834"/>
                </a:cubicBezTo>
                <a:cubicBezTo>
                  <a:pt x="49008" y="22267"/>
                  <a:pt x="63998" y="129238"/>
                  <a:pt x="71438" y="158997"/>
                </a:cubicBezTo>
                <a:cubicBezTo>
                  <a:pt x="75091" y="173607"/>
                  <a:pt x="80963" y="187572"/>
                  <a:pt x="85725" y="201859"/>
                </a:cubicBezTo>
                <a:cubicBezTo>
                  <a:pt x="95250" y="182809"/>
                  <a:pt x="107565" y="164915"/>
                  <a:pt x="114300" y="144709"/>
                </a:cubicBezTo>
                <a:cubicBezTo>
                  <a:pt x="121979" y="121671"/>
                  <a:pt x="104304" y="73272"/>
                  <a:pt x="128588" y="73272"/>
                </a:cubicBezTo>
                <a:cubicBezTo>
                  <a:pt x="152872" y="73272"/>
                  <a:pt x="137415" y="121047"/>
                  <a:pt x="142875" y="144709"/>
                </a:cubicBezTo>
                <a:cubicBezTo>
                  <a:pt x="151706" y="182976"/>
                  <a:pt x="159031" y="221752"/>
                  <a:pt x="171450" y="259009"/>
                </a:cubicBezTo>
                <a:lnTo>
                  <a:pt x="200025" y="344734"/>
                </a:lnTo>
                <a:cubicBezTo>
                  <a:pt x="204788" y="287584"/>
                  <a:pt x="188666" y="224578"/>
                  <a:pt x="214313" y="173284"/>
                </a:cubicBezTo>
                <a:cubicBezTo>
                  <a:pt x="227784" y="146343"/>
                  <a:pt x="242888" y="259009"/>
                  <a:pt x="242888" y="259009"/>
                </a:cubicBezTo>
                <a:cubicBezTo>
                  <a:pt x="252413" y="244722"/>
                  <a:pt x="264699" y="231930"/>
                  <a:pt x="271463" y="216147"/>
                </a:cubicBezTo>
                <a:cubicBezTo>
                  <a:pt x="297938" y="154373"/>
                  <a:pt x="267842" y="132135"/>
                  <a:pt x="314325" y="201859"/>
                </a:cubicBezTo>
                <a:cubicBezTo>
                  <a:pt x="328613" y="192334"/>
                  <a:pt x="348668" y="188193"/>
                  <a:pt x="357188" y="173284"/>
                </a:cubicBezTo>
                <a:cubicBezTo>
                  <a:pt x="369236" y="152200"/>
                  <a:pt x="366207" y="125553"/>
                  <a:pt x="371475" y="101847"/>
                </a:cubicBezTo>
                <a:cubicBezTo>
                  <a:pt x="375735" y="82678"/>
                  <a:pt x="381000" y="63747"/>
                  <a:pt x="385763" y="44697"/>
                </a:cubicBezTo>
                <a:cubicBezTo>
                  <a:pt x="400050" y="58984"/>
                  <a:pt x="418600" y="70016"/>
                  <a:pt x="428625" y="87559"/>
                </a:cubicBezTo>
                <a:cubicBezTo>
                  <a:pt x="438367" y="104608"/>
                  <a:pt x="437519" y="125828"/>
                  <a:pt x="442913" y="144709"/>
                </a:cubicBezTo>
                <a:cubicBezTo>
                  <a:pt x="447050" y="159190"/>
                  <a:pt x="452438" y="173284"/>
                  <a:pt x="457200" y="187572"/>
                </a:cubicBezTo>
                <a:cubicBezTo>
                  <a:pt x="466725" y="173284"/>
                  <a:pt x="468937" y="141342"/>
                  <a:pt x="485775" y="144709"/>
                </a:cubicBezTo>
                <a:cubicBezTo>
                  <a:pt x="516669" y="150887"/>
                  <a:pt x="534393" y="219126"/>
                  <a:pt x="542925" y="244722"/>
                </a:cubicBezTo>
                <a:cubicBezTo>
                  <a:pt x="557213" y="239959"/>
                  <a:pt x="576380" y="242194"/>
                  <a:pt x="585788" y="230434"/>
                </a:cubicBezTo>
                <a:cubicBezTo>
                  <a:pt x="598055" y="215101"/>
                  <a:pt x="594680" y="192165"/>
                  <a:pt x="600075" y="173284"/>
                </a:cubicBezTo>
                <a:cubicBezTo>
                  <a:pt x="604212" y="158803"/>
                  <a:pt x="610400" y="144952"/>
                  <a:pt x="614363" y="130422"/>
                </a:cubicBezTo>
                <a:cubicBezTo>
                  <a:pt x="624696" y="92533"/>
                  <a:pt x="642938" y="16122"/>
                  <a:pt x="642938" y="16122"/>
                </a:cubicBezTo>
                <a:cubicBezTo>
                  <a:pt x="652463" y="30409"/>
                  <a:pt x="663834" y="43625"/>
                  <a:pt x="671513" y="58984"/>
                </a:cubicBezTo>
                <a:cubicBezTo>
                  <a:pt x="678248" y="72455"/>
                  <a:pt x="677446" y="89316"/>
                  <a:pt x="685800" y="101847"/>
                </a:cubicBezTo>
                <a:cubicBezTo>
                  <a:pt x="697008" y="118659"/>
                  <a:pt x="714375" y="130422"/>
                  <a:pt x="728663" y="144709"/>
                </a:cubicBezTo>
                <a:cubicBezTo>
                  <a:pt x="747713" y="139947"/>
                  <a:pt x="769475" y="141314"/>
                  <a:pt x="785813" y="130422"/>
                </a:cubicBezTo>
                <a:cubicBezTo>
                  <a:pt x="838567" y="95253"/>
                  <a:pt x="790209" y="51290"/>
                  <a:pt x="842963" y="130422"/>
                </a:cubicBezTo>
                <a:cubicBezTo>
                  <a:pt x="865572" y="243472"/>
                  <a:pt x="840276" y="204545"/>
                  <a:pt x="885825" y="158997"/>
                </a:cubicBezTo>
                <a:cubicBezTo>
                  <a:pt x="897967" y="146855"/>
                  <a:pt x="914400" y="139947"/>
                  <a:pt x="928688" y="130422"/>
                </a:cubicBezTo>
                <a:cubicBezTo>
                  <a:pt x="938213" y="144709"/>
                  <a:pt x="944340" y="161977"/>
                  <a:pt x="957263" y="173284"/>
                </a:cubicBezTo>
                <a:cubicBezTo>
                  <a:pt x="1017728" y="226190"/>
                  <a:pt x="1026980" y="225098"/>
                  <a:pt x="1085850" y="244722"/>
                </a:cubicBezTo>
                <a:cubicBezTo>
                  <a:pt x="1090613" y="220909"/>
                  <a:pt x="1086668" y="193490"/>
                  <a:pt x="1100138" y="173284"/>
                </a:cubicBezTo>
                <a:cubicBezTo>
                  <a:pt x="1128833" y="130241"/>
                  <a:pt x="1165197" y="177239"/>
                  <a:pt x="1185863" y="187572"/>
                </a:cubicBezTo>
                <a:cubicBezTo>
                  <a:pt x="1199333" y="194307"/>
                  <a:pt x="1214438" y="197097"/>
                  <a:pt x="1228725" y="201859"/>
                </a:cubicBezTo>
                <a:cubicBezTo>
                  <a:pt x="1243013" y="187572"/>
                  <a:pt x="1254776" y="170205"/>
                  <a:pt x="1271588" y="158997"/>
                </a:cubicBezTo>
                <a:cubicBezTo>
                  <a:pt x="1284119" y="150643"/>
                  <a:pt x="1303801" y="155358"/>
                  <a:pt x="1314450" y="144709"/>
                </a:cubicBezTo>
                <a:cubicBezTo>
                  <a:pt x="1325099" y="134060"/>
                  <a:pt x="1325784" y="87079"/>
                  <a:pt x="1328738" y="101847"/>
                </a:cubicBezTo>
                <a:cubicBezTo>
                  <a:pt x="1336210" y="139207"/>
                  <a:pt x="1328738" y="178047"/>
                  <a:pt x="1328738" y="21614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B3BEFFB2-1E00-4402-CF2D-F478443A82C8}"/>
              </a:ext>
            </a:extLst>
          </p:cNvPr>
          <p:cNvSpPr txBox="1"/>
          <p:nvPr/>
        </p:nvSpPr>
        <p:spPr>
          <a:xfrm>
            <a:off x="9578827" y="4587995"/>
            <a:ext cx="1752531" cy="369332"/>
          </a:xfrm>
          <a:prstGeom prst="rect">
            <a:avLst/>
          </a:prstGeom>
          <a:noFill/>
        </p:spPr>
        <p:txBody>
          <a:bodyPr wrap="none" rtlCol="0">
            <a:spAutoFit/>
          </a:bodyPr>
          <a:lstStyle/>
          <a:p>
            <a:r>
              <a:rPr lang="en-US" dirty="0"/>
              <a:t>TCCTGAGTAATTA</a:t>
            </a:r>
          </a:p>
        </p:txBody>
      </p:sp>
      <p:sp>
        <p:nvSpPr>
          <p:cNvPr id="14" name="TextBox 13">
            <a:extLst>
              <a:ext uri="{FF2B5EF4-FFF2-40B4-BE49-F238E27FC236}">
                <a16:creationId xmlns:a16="http://schemas.microsoft.com/office/drawing/2014/main" id="{4674F241-4FDF-1DF3-93DD-122F13BDDC32}"/>
              </a:ext>
            </a:extLst>
          </p:cNvPr>
          <p:cNvSpPr txBox="1"/>
          <p:nvPr/>
        </p:nvSpPr>
        <p:spPr>
          <a:xfrm rot="20845018">
            <a:off x="6272214" y="1793569"/>
            <a:ext cx="2045881" cy="369332"/>
          </a:xfrm>
          <a:prstGeom prst="rect">
            <a:avLst/>
          </a:prstGeom>
          <a:noFill/>
        </p:spPr>
        <p:txBody>
          <a:bodyPr wrap="none" rtlCol="0">
            <a:spAutoFit/>
          </a:bodyPr>
          <a:lstStyle/>
          <a:p>
            <a:r>
              <a:rPr lang="en-US" b="1" dirty="0">
                <a:solidFill>
                  <a:schemeClr val="accent5">
                    <a:lumMod val="60000"/>
                    <a:lumOff val="40000"/>
                  </a:schemeClr>
                </a:solidFill>
              </a:rPr>
              <a:t>A</a:t>
            </a:r>
            <a:r>
              <a:rPr lang="en-US" b="1" dirty="0">
                <a:solidFill>
                  <a:schemeClr val="accent4">
                    <a:lumMod val="60000"/>
                    <a:lumOff val="40000"/>
                  </a:schemeClr>
                </a:solidFill>
              </a:rPr>
              <a:t>G</a:t>
            </a:r>
            <a:r>
              <a:rPr lang="en-US" b="1" dirty="0">
                <a:solidFill>
                  <a:schemeClr val="accent1"/>
                </a:solidFill>
              </a:rPr>
              <a:t>C</a:t>
            </a:r>
            <a:r>
              <a:rPr lang="en-US" b="1" u="sng" dirty="0">
                <a:solidFill>
                  <a:schemeClr val="accent3"/>
                </a:solidFill>
              </a:rPr>
              <a:t>TTTTTTTT</a:t>
            </a:r>
            <a:r>
              <a:rPr lang="en-US" b="1" dirty="0">
                <a:solidFill>
                  <a:schemeClr val="accent1"/>
                </a:solidFill>
              </a:rPr>
              <a:t>C</a:t>
            </a:r>
            <a:r>
              <a:rPr lang="en-US" b="1" dirty="0">
                <a:solidFill>
                  <a:schemeClr val="accent4">
                    <a:lumMod val="60000"/>
                    <a:lumOff val="40000"/>
                  </a:schemeClr>
                </a:solidFill>
              </a:rPr>
              <a:t>G</a:t>
            </a:r>
            <a:r>
              <a:rPr lang="en-US" b="1" dirty="0">
                <a:solidFill>
                  <a:schemeClr val="accent1"/>
                </a:solidFill>
              </a:rPr>
              <a:t>C</a:t>
            </a:r>
            <a:r>
              <a:rPr lang="en-US" b="1" dirty="0">
                <a:solidFill>
                  <a:schemeClr val="accent5">
                    <a:lumMod val="60000"/>
                    <a:lumOff val="40000"/>
                  </a:schemeClr>
                </a:solidFill>
              </a:rPr>
              <a:t>A</a:t>
            </a:r>
          </a:p>
        </p:txBody>
      </p:sp>
    </p:spTree>
    <p:extLst>
      <p:ext uri="{BB962C8B-B14F-4D97-AF65-F5344CB8AC3E}">
        <p14:creationId xmlns:p14="http://schemas.microsoft.com/office/powerpoint/2010/main" val="5947155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A picture containing text, screenshot, diagram, design&#10;&#10;Description automatically generated">
            <a:extLst>
              <a:ext uri="{FF2B5EF4-FFF2-40B4-BE49-F238E27FC236}">
                <a16:creationId xmlns:a16="http://schemas.microsoft.com/office/drawing/2014/main" id="{17DC49A8-3E5F-054F-BFD9-0AD56C8B86A3}"/>
              </a:ext>
            </a:extLst>
          </p:cNvPr>
          <p:cNvPicPr>
            <a:picLocks noGrp="1" noChangeAspect="1"/>
          </p:cNvPicPr>
          <p:nvPr>
            <p:ph sz="half" idx="1"/>
          </p:nvPr>
        </p:nvPicPr>
        <p:blipFill rotWithShape="1">
          <a:blip r:embed="rId3">
            <a:extLst>
              <a:ext uri="{28A0092B-C50C-407E-A947-70E740481C1C}">
                <a14:useLocalDpi xmlns:a14="http://schemas.microsoft.com/office/drawing/2010/main" val="0"/>
              </a:ext>
            </a:extLst>
          </a:blip>
          <a:stretch/>
        </p:blipFill>
        <p:spPr>
          <a:xfrm>
            <a:off x="838200" y="1716543"/>
            <a:ext cx="5181600" cy="4352543"/>
          </a:xfrm>
          <a:noFill/>
        </p:spPr>
      </p:pic>
      <p:sp>
        <p:nvSpPr>
          <p:cNvPr id="4" name="Text Placeholder 3">
            <a:extLst>
              <a:ext uri="{FF2B5EF4-FFF2-40B4-BE49-F238E27FC236}">
                <a16:creationId xmlns:a16="http://schemas.microsoft.com/office/drawing/2014/main" id="{4F6DBB29-03D7-A71A-257E-80A4B68A73CD}"/>
              </a:ext>
            </a:extLst>
          </p:cNvPr>
          <p:cNvSpPr>
            <a:spLocks noGrp="1"/>
          </p:cNvSpPr>
          <p:nvPr>
            <p:ph sz="half" idx="2"/>
          </p:nvPr>
        </p:nvSpPr>
        <p:spPr>
          <a:xfrm>
            <a:off x="6172200" y="1608667"/>
            <a:ext cx="5181600" cy="4568296"/>
          </a:xfrm>
        </p:spPr>
        <p:txBody>
          <a:bodyPr>
            <a:normAutofit/>
          </a:bodyPr>
          <a:lstStyle/>
          <a:p>
            <a:pPr marL="342900" indent="-342900">
              <a:buFont typeface="Arial" panose="020B0604020202020204" pitchFamily="34" charset="0"/>
              <a:buChar char="•"/>
            </a:pPr>
            <a:r>
              <a:rPr lang="en-US" dirty="0"/>
              <a:t>Kit V14 chemistry with R10.4.1 </a:t>
            </a:r>
            <a:r>
              <a:rPr lang="en-US" dirty="0" err="1"/>
              <a:t>flowcells</a:t>
            </a: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Higher accuracy and yield</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Capable of duplex reads</a:t>
            </a:r>
          </a:p>
        </p:txBody>
      </p:sp>
      <p:sp>
        <p:nvSpPr>
          <p:cNvPr id="2" name="Title 1">
            <a:extLst>
              <a:ext uri="{FF2B5EF4-FFF2-40B4-BE49-F238E27FC236}">
                <a16:creationId xmlns:a16="http://schemas.microsoft.com/office/drawing/2014/main" id="{08D7E068-DA55-BE0A-0B4E-3592B29F6E86}"/>
              </a:ext>
            </a:extLst>
          </p:cNvPr>
          <p:cNvSpPr>
            <a:spLocks noGrp="1"/>
          </p:cNvSpPr>
          <p:nvPr>
            <p:ph type="title"/>
          </p:nvPr>
        </p:nvSpPr>
        <p:spPr>
          <a:xfrm>
            <a:off x="2549236" y="533614"/>
            <a:ext cx="9210963" cy="888786"/>
          </a:xfrm>
        </p:spPr>
        <p:txBody>
          <a:bodyPr anchor="t">
            <a:normAutofit/>
          </a:bodyPr>
          <a:lstStyle/>
          <a:p>
            <a:r>
              <a:rPr lang="en-US" dirty="0"/>
              <a:t>Latest kits/</a:t>
            </a:r>
            <a:r>
              <a:rPr lang="en-US" dirty="0" err="1"/>
              <a:t>flowcells</a:t>
            </a:r>
            <a:endParaRPr lang="en-US" dirty="0"/>
          </a:p>
        </p:txBody>
      </p:sp>
      <p:sp>
        <p:nvSpPr>
          <p:cNvPr id="7" name="TextBox 6">
            <a:extLst>
              <a:ext uri="{FF2B5EF4-FFF2-40B4-BE49-F238E27FC236}">
                <a16:creationId xmlns:a16="http://schemas.microsoft.com/office/drawing/2014/main" id="{D07F66D8-10BC-0E22-7291-FE67C7D1BAC9}"/>
              </a:ext>
            </a:extLst>
          </p:cNvPr>
          <p:cNvSpPr txBox="1"/>
          <p:nvPr/>
        </p:nvSpPr>
        <p:spPr>
          <a:xfrm>
            <a:off x="442913" y="6363229"/>
            <a:ext cx="2358531" cy="307777"/>
          </a:xfrm>
          <a:prstGeom prst="rect">
            <a:avLst/>
          </a:prstGeom>
          <a:noFill/>
        </p:spPr>
        <p:txBody>
          <a:bodyPr wrap="none" rtlCol="0">
            <a:spAutoFit/>
          </a:bodyPr>
          <a:lstStyle/>
          <a:p>
            <a:r>
              <a:rPr lang="en-US" sz="1400" dirty="0">
                <a:solidFill>
                  <a:srgbClr val="C1C1C1"/>
                </a:solidFill>
              </a:rPr>
              <a:t>Image: Oxford Nanopore Tech</a:t>
            </a:r>
          </a:p>
        </p:txBody>
      </p:sp>
      <p:pic>
        <p:nvPicPr>
          <p:cNvPr id="3074" name="Picture 2" descr="Image">
            <a:extLst>
              <a:ext uri="{FF2B5EF4-FFF2-40B4-BE49-F238E27FC236}">
                <a16:creationId xmlns:a16="http://schemas.microsoft.com/office/drawing/2014/main" id="{0F95B307-DE72-EA4F-F5FF-4C5533FF1B2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99563" y="4461064"/>
            <a:ext cx="3244850" cy="18633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71783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BB54FAD5-A74E-310D-BC22-7EFBA2DF9185}"/>
              </a:ext>
            </a:extLst>
          </p:cNvPr>
          <p:cNvSpPr>
            <a:spLocks noGrp="1"/>
          </p:cNvSpPr>
          <p:nvPr>
            <p:ph sz="half" idx="2"/>
          </p:nvPr>
        </p:nvSpPr>
        <p:spPr>
          <a:xfrm>
            <a:off x="6172200" y="1608667"/>
            <a:ext cx="5181600" cy="4568296"/>
          </a:xfrm>
        </p:spPr>
        <p:txBody>
          <a:bodyPr>
            <a:normAutofit/>
          </a:bodyPr>
          <a:lstStyle/>
          <a:p>
            <a:r>
              <a:rPr lang="en-US"/>
              <a:t>Massively parallel sequencing technologies </a:t>
            </a:r>
          </a:p>
          <a:p>
            <a:endParaRPr lang="en-US"/>
          </a:p>
          <a:p>
            <a:r>
              <a:rPr lang="en-GB"/>
              <a:t>S</a:t>
            </a:r>
            <a:r>
              <a:rPr lang="en-GB" b="0" i="0">
                <a:effectLst/>
              </a:rPr>
              <a:t>imultaneously sequence millions of DNA fragments</a:t>
            </a:r>
          </a:p>
          <a:p>
            <a:pPr lvl="1"/>
            <a:endParaRPr lang="en-GB"/>
          </a:p>
        </p:txBody>
      </p:sp>
      <p:sp>
        <p:nvSpPr>
          <p:cNvPr id="4" name="Title 3">
            <a:extLst>
              <a:ext uri="{FF2B5EF4-FFF2-40B4-BE49-F238E27FC236}">
                <a16:creationId xmlns:a16="http://schemas.microsoft.com/office/drawing/2014/main" id="{DDC1A371-F0E3-8C4E-97E4-13A7F346BCD6}"/>
              </a:ext>
            </a:extLst>
          </p:cNvPr>
          <p:cNvSpPr>
            <a:spLocks noGrp="1"/>
          </p:cNvSpPr>
          <p:nvPr>
            <p:ph type="title"/>
          </p:nvPr>
        </p:nvSpPr>
        <p:spPr>
          <a:xfrm>
            <a:off x="2549236" y="533614"/>
            <a:ext cx="9210963" cy="888786"/>
          </a:xfrm>
        </p:spPr>
        <p:txBody>
          <a:bodyPr anchor="t">
            <a:normAutofit/>
          </a:bodyPr>
          <a:lstStyle/>
          <a:p>
            <a:r>
              <a:rPr lang="en-US" dirty="0"/>
              <a:t>Next generation sequencing</a:t>
            </a:r>
          </a:p>
        </p:txBody>
      </p:sp>
      <p:pic>
        <p:nvPicPr>
          <p:cNvPr id="22" name="Picture 21">
            <a:extLst>
              <a:ext uri="{FF2B5EF4-FFF2-40B4-BE49-F238E27FC236}">
                <a16:creationId xmlns:a16="http://schemas.microsoft.com/office/drawing/2014/main" id="{C00B4E72-CC27-D103-A4ED-AB8B5BD124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7263" y="1831670"/>
            <a:ext cx="4664006" cy="4649033"/>
          </a:xfrm>
          <a:prstGeom prst="rect">
            <a:avLst/>
          </a:prstGeom>
        </p:spPr>
      </p:pic>
    </p:spTree>
    <p:extLst>
      <p:ext uri="{BB962C8B-B14F-4D97-AF65-F5344CB8AC3E}">
        <p14:creationId xmlns:p14="http://schemas.microsoft.com/office/powerpoint/2010/main" val="27671309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971B4DC-683A-C2CA-FBBE-5E11123EF98C}"/>
              </a:ext>
            </a:extLst>
          </p:cNvPr>
          <p:cNvSpPr>
            <a:spLocks noGrp="1"/>
          </p:cNvSpPr>
          <p:nvPr>
            <p:ph type="title"/>
          </p:nvPr>
        </p:nvSpPr>
        <p:spPr>
          <a:xfrm>
            <a:off x="741680" y="2123676"/>
            <a:ext cx="4027169" cy="1600200"/>
          </a:xfrm>
        </p:spPr>
        <p:txBody>
          <a:bodyPr anchor="t">
            <a:normAutofit/>
          </a:bodyPr>
          <a:lstStyle/>
          <a:p>
            <a:r>
              <a:rPr lang="en-US" dirty="0"/>
              <a:t>Products unavailable or being phased out</a:t>
            </a:r>
          </a:p>
        </p:txBody>
      </p:sp>
      <p:sp>
        <p:nvSpPr>
          <p:cNvPr id="3" name="Content Placeholder 2">
            <a:extLst>
              <a:ext uri="{FF2B5EF4-FFF2-40B4-BE49-F238E27FC236}">
                <a16:creationId xmlns:a16="http://schemas.microsoft.com/office/drawing/2014/main" id="{061B5CB3-A18C-E790-DAE1-B876A55F2A0F}"/>
              </a:ext>
            </a:extLst>
          </p:cNvPr>
          <p:cNvSpPr>
            <a:spLocks noGrp="1"/>
          </p:cNvSpPr>
          <p:nvPr>
            <p:ph type="body" sz="half" idx="2"/>
          </p:nvPr>
        </p:nvSpPr>
        <p:spPr>
          <a:xfrm>
            <a:off x="741680" y="3934224"/>
            <a:ext cx="4030345" cy="1934763"/>
          </a:xfrm>
        </p:spPr>
        <p:txBody>
          <a:bodyPr>
            <a:normAutofit/>
          </a:bodyPr>
          <a:lstStyle/>
          <a:p>
            <a:r>
              <a:rPr lang="en-US" dirty="0"/>
              <a:t>Kit 11 chemistry</a:t>
            </a:r>
          </a:p>
          <a:p>
            <a:r>
              <a:rPr lang="en-US" dirty="0"/>
              <a:t>R9.4.1 </a:t>
            </a:r>
            <a:r>
              <a:rPr lang="en-US" dirty="0" err="1"/>
              <a:t>flowcells</a:t>
            </a:r>
            <a:endParaRPr lang="en-US" dirty="0"/>
          </a:p>
        </p:txBody>
      </p:sp>
      <p:pic>
        <p:nvPicPr>
          <p:cNvPr id="5" name="Content Placeholder 4">
            <a:extLst>
              <a:ext uri="{FF2B5EF4-FFF2-40B4-BE49-F238E27FC236}">
                <a16:creationId xmlns:a16="http://schemas.microsoft.com/office/drawing/2014/main" id="{CF0E0162-89FC-0109-06F8-BD91DF670AE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183188" y="1672876"/>
            <a:ext cx="6172200" cy="3502722"/>
          </a:xfrm>
          <a:prstGeom prst="rect">
            <a:avLst/>
          </a:prstGeom>
          <a:noFill/>
        </p:spPr>
      </p:pic>
    </p:spTree>
    <p:extLst>
      <p:ext uri="{BB962C8B-B14F-4D97-AF65-F5344CB8AC3E}">
        <p14:creationId xmlns:p14="http://schemas.microsoft.com/office/powerpoint/2010/main" val="5106138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CFA2B55-C848-8112-B038-ECED2B032FD2}"/>
              </a:ext>
            </a:extLst>
          </p:cNvPr>
          <p:cNvPicPr>
            <a:picLocks noChangeAspect="1"/>
          </p:cNvPicPr>
          <p:nvPr/>
        </p:nvPicPr>
        <p:blipFill>
          <a:blip r:embed="rId3"/>
          <a:stretch>
            <a:fillRect/>
          </a:stretch>
        </p:blipFill>
        <p:spPr>
          <a:xfrm>
            <a:off x="1136664" y="481983"/>
            <a:ext cx="10340961" cy="5947392"/>
          </a:xfrm>
          <a:prstGeom prst="rect">
            <a:avLst/>
          </a:prstGeom>
        </p:spPr>
      </p:pic>
      <p:sp>
        <p:nvSpPr>
          <p:cNvPr id="7" name="TextBox 6">
            <a:extLst>
              <a:ext uri="{FF2B5EF4-FFF2-40B4-BE49-F238E27FC236}">
                <a16:creationId xmlns:a16="http://schemas.microsoft.com/office/drawing/2014/main" id="{F2E9F478-303C-E10A-09BC-35A02CD2358F}"/>
              </a:ext>
            </a:extLst>
          </p:cNvPr>
          <p:cNvSpPr txBox="1"/>
          <p:nvPr/>
        </p:nvSpPr>
        <p:spPr>
          <a:xfrm>
            <a:off x="6345419" y="6488668"/>
            <a:ext cx="4429226" cy="307777"/>
          </a:xfrm>
          <a:prstGeom prst="rect">
            <a:avLst/>
          </a:prstGeom>
          <a:noFill/>
        </p:spPr>
        <p:txBody>
          <a:bodyPr wrap="none" rtlCol="0">
            <a:spAutoFit/>
          </a:bodyPr>
          <a:lstStyle/>
          <a:p>
            <a:r>
              <a:rPr lang="en-US" sz="1400" dirty="0">
                <a:solidFill>
                  <a:schemeClr val="accent2">
                    <a:lumMod val="20000"/>
                    <a:lumOff val="80000"/>
                  </a:schemeClr>
                </a:solidFill>
              </a:rPr>
              <a:t>Credit: Slide from Oxford Nanopore’s London Calling 2023 </a:t>
            </a:r>
          </a:p>
        </p:txBody>
      </p:sp>
    </p:spTree>
    <p:extLst>
      <p:ext uri="{BB962C8B-B14F-4D97-AF65-F5344CB8AC3E}">
        <p14:creationId xmlns:p14="http://schemas.microsoft.com/office/powerpoint/2010/main" val="16548334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63A0090-D836-3647-8DE2-C4A47A9FA500}"/>
              </a:ext>
            </a:extLst>
          </p:cNvPr>
          <p:cNvSpPr>
            <a:spLocks noGrp="1"/>
          </p:cNvSpPr>
          <p:nvPr>
            <p:ph sz="half" idx="1"/>
          </p:nvPr>
        </p:nvSpPr>
        <p:spPr/>
        <p:txBody>
          <a:bodyPr>
            <a:normAutofit/>
          </a:bodyPr>
          <a:lstStyle/>
          <a:p>
            <a:r>
              <a:rPr lang="en-GB" dirty="0"/>
              <a:t>Ability to ”select” what passes through the nanopore</a:t>
            </a:r>
          </a:p>
          <a:p>
            <a:endParaRPr lang="en-GB" dirty="0"/>
          </a:p>
          <a:p>
            <a:r>
              <a:rPr lang="en-GB" dirty="0"/>
              <a:t>Avoid complex sample preparation</a:t>
            </a:r>
          </a:p>
          <a:p>
            <a:endParaRPr lang="en-GB" dirty="0"/>
          </a:p>
          <a:p>
            <a:r>
              <a:rPr lang="en-GB" dirty="0"/>
              <a:t>Provide a reference sequence(s) and choose to </a:t>
            </a:r>
            <a:r>
              <a:rPr lang="en-GB" b="1" dirty="0"/>
              <a:t>enrich</a:t>
            </a:r>
            <a:r>
              <a:rPr lang="en-GB" dirty="0"/>
              <a:t> or </a:t>
            </a:r>
            <a:r>
              <a:rPr lang="en-GB" b="1" dirty="0"/>
              <a:t>deplete </a:t>
            </a:r>
            <a:r>
              <a:rPr lang="en-GB" dirty="0"/>
              <a:t>any matches</a:t>
            </a:r>
          </a:p>
          <a:p>
            <a:endParaRPr lang="en-US" dirty="0"/>
          </a:p>
        </p:txBody>
      </p:sp>
      <p:sp>
        <p:nvSpPr>
          <p:cNvPr id="2" name="Title 1">
            <a:extLst>
              <a:ext uri="{FF2B5EF4-FFF2-40B4-BE49-F238E27FC236}">
                <a16:creationId xmlns:a16="http://schemas.microsoft.com/office/drawing/2014/main" id="{BAFBEBFC-C7B3-2347-A340-8B250632925E}"/>
              </a:ext>
            </a:extLst>
          </p:cNvPr>
          <p:cNvSpPr>
            <a:spLocks noGrp="1"/>
          </p:cNvSpPr>
          <p:nvPr>
            <p:ph type="title"/>
          </p:nvPr>
        </p:nvSpPr>
        <p:spPr/>
        <p:txBody>
          <a:bodyPr/>
          <a:lstStyle/>
          <a:p>
            <a:r>
              <a:rPr lang="en-US" dirty="0"/>
              <a:t>Adaptive sampling</a:t>
            </a:r>
            <a:br>
              <a:rPr lang="en-US" dirty="0"/>
            </a:br>
            <a:endParaRPr lang="en-US" dirty="0"/>
          </a:p>
        </p:txBody>
      </p:sp>
      <p:sp>
        <p:nvSpPr>
          <p:cNvPr id="6" name="Oval 5">
            <a:extLst>
              <a:ext uri="{FF2B5EF4-FFF2-40B4-BE49-F238E27FC236}">
                <a16:creationId xmlns:a16="http://schemas.microsoft.com/office/drawing/2014/main" id="{D5BC1C5F-9A61-FEC6-0E94-7C533CEC47B9}"/>
              </a:ext>
            </a:extLst>
          </p:cNvPr>
          <p:cNvSpPr/>
          <p:nvPr/>
        </p:nvSpPr>
        <p:spPr>
          <a:xfrm>
            <a:off x="7583715" y="1669485"/>
            <a:ext cx="317405" cy="32434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67F7615A-1A33-7D60-3FF8-02EFD51860C5}"/>
              </a:ext>
            </a:extLst>
          </p:cNvPr>
          <p:cNvSpPr txBox="1"/>
          <p:nvPr/>
        </p:nvSpPr>
        <p:spPr>
          <a:xfrm>
            <a:off x="7917014" y="1608667"/>
            <a:ext cx="1901491" cy="369332"/>
          </a:xfrm>
          <a:prstGeom prst="rect">
            <a:avLst/>
          </a:prstGeom>
          <a:noFill/>
        </p:spPr>
        <p:txBody>
          <a:bodyPr wrap="square" rtlCol="0">
            <a:spAutoFit/>
          </a:bodyPr>
          <a:lstStyle/>
          <a:p>
            <a:r>
              <a:rPr lang="en-US" dirty="0"/>
              <a:t>Target</a:t>
            </a:r>
          </a:p>
        </p:txBody>
      </p:sp>
      <p:sp>
        <p:nvSpPr>
          <p:cNvPr id="8" name="Oval 7">
            <a:extLst>
              <a:ext uri="{FF2B5EF4-FFF2-40B4-BE49-F238E27FC236}">
                <a16:creationId xmlns:a16="http://schemas.microsoft.com/office/drawing/2014/main" id="{EDDE2FAB-07A2-596C-4ADD-B57446FC53C2}"/>
              </a:ext>
            </a:extLst>
          </p:cNvPr>
          <p:cNvSpPr/>
          <p:nvPr/>
        </p:nvSpPr>
        <p:spPr>
          <a:xfrm>
            <a:off x="7583010" y="2216425"/>
            <a:ext cx="317405" cy="3243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EECA9E3F-C195-0DD5-389B-B75FEE4B1134}"/>
              </a:ext>
            </a:extLst>
          </p:cNvPr>
          <p:cNvSpPr txBox="1"/>
          <p:nvPr/>
        </p:nvSpPr>
        <p:spPr>
          <a:xfrm>
            <a:off x="7900415" y="2171433"/>
            <a:ext cx="3149091" cy="369332"/>
          </a:xfrm>
          <a:prstGeom prst="rect">
            <a:avLst/>
          </a:prstGeom>
          <a:noFill/>
        </p:spPr>
        <p:txBody>
          <a:bodyPr wrap="square" rtlCol="0">
            <a:spAutoFit/>
          </a:bodyPr>
          <a:lstStyle/>
          <a:p>
            <a:r>
              <a:rPr lang="en-US" dirty="0"/>
              <a:t>Non-target</a:t>
            </a:r>
          </a:p>
        </p:txBody>
      </p:sp>
      <p:grpSp>
        <p:nvGrpSpPr>
          <p:cNvPr id="10" name="Group 9">
            <a:extLst>
              <a:ext uri="{FF2B5EF4-FFF2-40B4-BE49-F238E27FC236}">
                <a16:creationId xmlns:a16="http://schemas.microsoft.com/office/drawing/2014/main" id="{06A01E20-C9F2-6698-52AE-13E593D41A20}"/>
              </a:ext>
            </a:extLst>
          </p:cNvPr>
          <p:cNvGrpSpPr/>
          <p:nvPr/>
        </p:nvGrpSpPr>
        <p:grpSpPr>
          <a:xfrm>
            <a:off x="9266628" y="3267053"/>
            <a:ext cx="1320410" cy="1156050"/>
            <a:chOff x="1204773" y="2825681"/>
            <a:chExt cx="744244" cy="631522"/>
          </a:xfrm>
        </p:grpSpPr>
        <p:sp>
          <p:nvSpPr>
            <p:cNvPr id="11" name="Oval 10">
              <a:extLst>
                <a:ext uri="{FF2B5EF4-FFF2-40B4-BE49-F238E27FC236}">
                  <a16:creationId xmlns:a16="http://schemas.microsoft.com/office/drawing/2014/main" id="{752152A7-25FB-8D3E-A815-94492C8407C6}"/>
                </a:ext>
              </a:extLst>
            </p:cNvPr>
            <p:cNvSpPr/>
            <p:nvPr/>
          </p:nvSpPr>
          <p:spPr>
            <a:xfrm>
              <a:off x="1770113" y="2870954"/>
              <a:ext cx="178904" cy="177179"/>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7CB6352F-3494-C79C-05FF-77C8919FD9FB}"/>
                </a:ext>
              </a:extLst>
            </p:cNvPr>
            <p:cNvSpPr/>
            <p:nvPr/>
          </p:nvSpPr>
          <p:spPr>
            <a:xfrm>
              <a:off x="1680661" y="3122054"/>
              <a:ext cx="178904" cy="177179"/>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82AC5238-846F-D8A7-336A-562B7754AC34}"/>
                </a:ext>
              </a:extLst>
            </p:cNvPr>
            <p:cNvSpPr/>
            <p:nvPr/>
          </p:nvSpPr>
          <p:spPr>
            <a:xfrm>
              <a:off x="1468850" y="2825681"/>
              <a:ext cx="178904" cy="177179"/>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4C14569F-DD9D-BD53-A249-E671508DB9C2}"/>
                </a:ext>
              </a:extLst>
            </p:cNvPr>
            <p:cNvSpPr/>
            <p:nvPr/>
          </p:nvSpPr>
          <p:spPr>
            <a:xfrm>
              <a:off x="1204773" y="2870953"/>
              <a:ext cx="178904" cy="177179"/>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52E28821-F99C-CFA4-F537-01CA5AEA9E2C}"/>
                </a:ext>
              </a:extLst>
            </p:cNvPr>
            <p:cNvSpPr/>
            <p:nvPr/>
          </p:nvSpPr>
          <p:spPr>
            <a:xfrm>
              <a:off x="1292086" y="3066226"/>
              <a:ext cx="178904" cy="177179"/>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762EE49F-9317-534C-0BA2-80EDACC4BE26}"/>
                </a:ext>
              </a:extLst>
            </p:cNvPr>
            <p:cNvSpPr/>
            <p:nvPr/>
          </p:nvSpPr>
          <p:spPr>
            <a:xfrm>
              <a:off x="1470990" y="3280024"/>
              <a:ext cx="178904" cy="177179"/>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596C6C1D-5813-B0C0-2405-E2F982DA066D}"/>
                </a:ext>
              </a:extLst>
            </p:cNvPr>
            <p:cNvSpPr/>
            <p:nvPr/>
          </p:nvSpPr>
          <p:spPr>
            <a:xfrm>
              <a:off x="1501757" y="3033555"/>
              <a:ext cx="178904" cy="177179"/>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TextBox 17">
            <a:extLst>
              <a:ext uri="{FF2B5EF4-FFF2-40B4-BE49-F238E27FC236}">
                <a16:creationId xmlns:a16="http://schemas.microsoft.com/office/drawing/2014/main" id="{E9DD0CC1-AA41-4E4D-B263-2ECDEE4930DF}"/>
              </a:ext>
            </a:extLst>
          </p:cNvPr>
          <p:cNvSpPr txBox="1"/>
          <p:nvPr/>
        </p:nvSpPr>
        <p:spPr>
          <a:xfrm>
            <a:off x="9275855" y="2771571"/>
            <a:ext cx="1553388" cy="369332"/>
          </a:xfrm>
          <a:prstGeom prst="rect">
            <a:avLst/>
          </a:prstGeom>
          <a:noFill/>
        </p:spPr>
        <p:txBody>
          <a:bodyPr wrap="square" rtlCol="0">
            <a:spAutoFit/>
          </a:bodyPr>
          <a:lstStyle/>
          <a:p>
            <a:r>
              <a:rPr lang="en-US" dirty="0"/>
              <a:t>Sample</a:t>
            </a:r>
          </a:p>
        </p:txBody>
      </p:sp>
    </p:spTree>
    <p:extLst>
      <p:ext uri="{BB962C8B-B14F-4D97-AF65-F5344CB8AC3E}">
        <p14:creationId xmlns:p14="http://schemas.microsoft.com/office/powerpoint/2010/main" val="25917623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D8D70B27-9F54-D6AB-2518-3140A10AE1A7}"/>
              </a:ext>
            </a:extLst>
          </p:cNvPr>
          <p:cNvSpPr/>
          <p:nvPr/>
        </p:nvSpPr>
        <p:spPr>
          <a:xfrm>
            <a:off x="322149" y="258641"/>
            <a:ext cx="178904" cy="177179"/>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7C9966F7-62C3-3703-85F9-D56F842350AB}"/>
              </a:ext>
            </a:extLst>
          </p:cNvPr>
          <p:cNvSpPr txBox="1"/>
          <p:nvPr/>
        </p:nvSpPr>
        <p:spPr>
          <a:xfrm>
            <a:off x="563307" y="134241"/>
            <a:ext cx="764697" cy="369332"/>
          </a:xfrm>
          <a:prstGeom prst="rect">
            <a:avLst/>
          </a:prstGeom>
          <a:noFill/>
        </p:spPr>
        <p:txBody>
          <a:bodyPr wrap="none" rtlCol="0">
            <a:spAutoFit/>
          </a:bodyPr>
          <a:lstStyle/>
          <a:p>
            <a:r>
              <a:rPr lang="en-US" dirty="0"/>
              <a:t>Target</a:t>
            </a:r>
          </a:p>
        </p:txBody>
      </p:sp>
      <p:sp>
        <p:nvSpPr>
          <p:cNvPr id="7" name="Oval 6">
            <a:extLst>
              <a:ext uri="{FF2B5EF4-FFF2-40B4-BE49-F238E27FC236}">
                <a16:creationId xmlns:a16="http://schemas.microsoft.com/office/drawing/2014/main" id="{5D3C3D38-752A-1104-8201-AA513982362F}"/>
              </a:ext>
            </a:extLst>
          </p:cNvPr>
          <p:cNvSpPr/>
          <p:nvPr/>
        </p:nvSpPr>
        <p:spPr>
          <a:xfrm>
            <a:off x="332242" y="546818"/>
            <a:ext cx="178904" cy="177179"/>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CB2AB7E7-B83C-7224-F5CB-D2C425A25272}"/>
              </a:ext>
            </a:extLst>
          </p:cNvPr>
          <p:cNvSpPr txBox="1"/>
          <p:nvPr/>
        </p:nvSpPr>
        <p:spPr>
          <a:xfrm>
            <a:off x="560824" y="440936"/>
            <a:ext cx="1207895" cy="369332"/>
          </a:xfrm>
          <a:prstGeom prst="rect">
            <a:avLst/>
          </a:prstGeom>
          <a:noFill/>
        </p:spPr>
        <p:txBody>
          <a:bodyPr wrap="none" rtlCol="0">
            <a:spAutoFit/>
          </a:bodyPr>
          <a:lstStyle/>
          <a:p>
            <a:r>
              <a:rPr lang="en-US" dirty="0"/>
              <a:t>Non-target</a:t>
            </a:r>
          </a:p>
        </p:txBody>
      </p:sp>
      <p:grpSp>
        <p:nvGrpSpPr>
          <p:cNvPr id="86" name="Group 85">
            <a:extLst>
              <a:ext uri="{FF2B5EF4-FFF2-40B4-BE49-F238E27FC236}">
                <a16:creationId xmlns:a16="http://schemas.microsoft.com/office/drawing/2014/main" id="{3E391885-0D04-8595-10FC-F6FA97605A0D}"/>
              </a:ext>
            </a:extLst>
          </p:cNvPr>
          <p:cNvGrpSpPr/>
          <p:nvPr/>
        </p:nvGrpSpPr>
        <p:grpSpPr>
          <a:xfrm>
            <a:off x="377435" y="1422022"/>
            <a:ext cx="5265041" cy="2460123"/>
            <a:chOff x="377435" y="1422022"/>
            <a:chExt cx="5265041" cy="2460123"/>
          </a:xfrm>
        </p:grpSpPr>
        <p:cxnSp>
          <p:nvCxnSpPr>
            <p:cNvPr id="18" name="Straight Connector 17">
              <a:extLst>
                <a:ext uri="{FF2B5EF4-FFF2-40B4-BE49-F238E27FC236}">
                  <a16:creationId xmlns:a16="http://schemas.microsoft.com/office/drawing/2014/main" id="{EB8E0B8F-17A5-9A9F-8B19-3960394EFD2B}"/>
                </a:ext>
              </a:extLst>
            </p:cNvPr>
            <p:cNvCxnSpPr/>
            <p:nvPr/>
          </p:nvCxnSpPr>
          <p:spPr>
            <a:xfrm>
              <a:off x="377435" y="2970764"/>
              <a:ext cx="145782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11BFAFAE-FF6F-0C72-E3B4-B6646A9DFE38}"/>
                </a:ext>
              </a:extLst>
            </p:cNvPr>
            <p:cNvCxnSpPr/>
            <p:nvPr/>
          </p:nvCxnSpPr>
          <p:spPr>
            <a:xfrm>
              <a:off x="2836331" y="2966001"/>
              <a:ext cx="1457829" cy="0"/>
            </a:xfrm>
            <a:prstGeom prst="line">
              <a:avLst/>
            </a:prstGeom>
          </p:spPr>
          <p:style>
            <a:lnRef idx="1">
              <a:schemeClr val="accent1"/>
            </a:lnRef>
            <a:fillRef idx="0">
              <a:schemeClr val="accent1"/>
            </a:fillRef>
            <a:effectRef idx="0">
              <a:schemeClr val="accent1"/>
            </a:effectRef>
            <a:fontRef idx="minor">
              <a:schemeClr val="tx1"/>
            </a:fontRef>
          </p:style>
        </p:cxnSp>
        <p:sp>
          <p:nvSpPr>
            <p:cNvPr id="20" name="Chord 19">
              <a:extLst>
                <a:ext uri="{FF2B5EF4-FFF2-40B4-BE49-F238E27FC236}">
                  <a16:creationId xmlns:a16="http://schemas.microsoft.com/office/drawing/2014/main" id="{F6C1E5F1-FAF3-1451-A271-B14CF824B630}"/>
                </a:ext>
              </a:extLst>
            </p:cNvPr>
            <p:cNvSpPr/>
            <p:nvPr/>
          </p:nvSpPr>
          <p:spPr>
            <a:xfrm rot="1412906">
              <a:off x="1659576" y="2623101"/>
              <a:ext cx="562652" cy="685800"/>
            </a:xfrm>
            <a:prstGeom prst="chord">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Chord 20">
              <a:extLst>
                <a:ext uri="{FF2B5EF4-FFF2-40B4-BE49-F238E27FC236}">
                  <a16:creationId xmlns:a16="http://schemas.microsoft.com/office/drawing/2014/main" id="{8B03B0FE-6532-385B-DED0-D057E2C7A86D}"/>
                </a:ext>
              </a:extLst>
            </p:cNvPr>
            <p:cNvSpPr/>
            <p:nvPr/>
          </p:nvSpPr>
          <p:spPr>
            <a:xfrm rot="12370848">
              <a:off x="2132592" y="2623101"/>
              <a:ext cx="562652" cy="685800"/>
            </a:xfrm>
            <a:prstGeom prst="chord">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ounded Rectangle 21">
              <a:extLst>
                <a:ext uri="{FF2B5EF4-FFF2-40B4-BE49-F238E27FC236}">
                  <a16:creationId xmlns:a16="http://schemas.microsoft.com/office/drawing/2014/main" id="{24662AC1-0A77-EAC4-B246-74AF0ED58F50}"/>
                </a:ext>
              </a:extLst>
            </p:cNvPr>
            <p:cNvSpPr/>
            <p:nvPr/>
          </p:nvSpPr>
          <p:spPr>
            <a:xfrm>
              <a:off x="1931257" y="2376994"/>
              <a:ext cx="202014" cy="314325"/>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ed Rectangle 22">
              <a:extLst>
                <a:ext uri="{FF2B5EF4-FFF2-40B4-BE49-F238E27FC236}">
                  <a16:creationId xmlns:a16="http://schemas.microsoft.com/office/drawing/2014/main" id="{AB09E91A-F07D-02FF-605B-C42DA4181DF7}"/>
                </a:ext>
              </a:extLst>
            </p:cNvPr>
            <p:cNvSpPr/>
            <p:nvPr/>
          </p:nvSpPr>
          <p:spPr>
            <a:xfrm>
              <a:off x="2273713" y="2384977"/>
              <a:ext cx="202014" cy="314325"/>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23">
              <a:extLst>
                <a:ext uri="{FF2B5EF4-FFF2-40B4-BE49-F238E27FC236}">
                  <a16:creationId xmlns:a16="http://schemas.microsoft.com/office/drawing/2014/main" id="{74206EFE-9E22-3234-C754-195F751D0186}"/>
                </a:ext>
              </a:extLst>
            </p:cNvPr>
            <p:cNvSpPr/>
            <p:nvPr/>
          </p:nvSpPr>
          <p:spPr>
            <a:xfrm rot="20653076">
              <a:off x="1030011" y="1629001"/>
              <a:ext cx="1285875" cy="744318"/>
            </a:xfrm>
            <a:custGeom>
              <a:avLst/>
              <a:gdLst>
                <a:gd name="connsiteX0" fmla="*/ 1285875 w 1285875"/>
                <a:gd name="connsiteY0" fmla="*/ 0 h 744318"/>
                <a:gd name="connsiteX1" fmla="*/ 757237 w 1285875"/>
                <a:gd name="connsiteY1" fmla="*/ 728663 h 744318"/>
                <a:gd name="connsiteX2" fmla="*/ 0 w 1285875"/>
                <a:gd name="connsiteY2" fmla="*/ 428625 h 744318"/>
              </a:gdLst>
              <a:ahLst/>
              <a:cxnLst>
                <a:cxn ang="0">
                  <a:pos x="connsiteX0" y="connsiteY0"/>
                </a:cxn>
                <a:cxn ang="0">
                  <a:pos x="connsiteX1" y="connsiteY1"/>
                </a:cxn>
                <a:cxn ang="0">
                  <a:pos x="connsiteX2" y="connsiteY2"/>
                </a:cxn>
              </a:cxnLst>
              <a:rect l="l" t="t" r="r" b="b"/>
              <a:pathLst>
                <a:path w="1285875" h="744318">
                  <a:moveTo>
                    <a:pt x="1285875" y="0"/>
                  </a:moveTo>
                  <a:cubicBezTo>
                    <a:pt x="1128712" y="328613"/>
                    <a:pt x="971549" y="657226"/>
                    <a:pt x="757237" y="728663"/>
                  </a:cubicBezTo>
                  <a:cubicBezTo>
                    <a:pt x="542925" y="800100"/>
                    <a:pt x="271462" y="614362"/>
                    <a:pt x="0" y="428625"/>
                  </a:cubicBezTo>
                </a:path>
              </a:pathLst>
            </a:custGeom>
            <a:noFill/>
            <a:ln w="57150">
              <a:solidFill>
                <a:srgbClr val="01386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Connector 24">
              <a:extLst>
                <a:ext uri="{FF2B5EF4-FFF2-40B4-BE49-F238E27FC236}">
                  <a16:creationId xmlns:a16="http://schemas.microsoft.com/office/drawing/2014/main" id="{6D72A48B-4182-783E-4C10-6B8FE7A9F446}"/>
                </a:ext>
              </a:extLst>
            </p:cNvPr>
            <p:cNvCxnSpPr>
              <a:cxnSpLocks/>
            </p:cNvCxnSpPr>
            <p:nvPr/>
          </p:nvCxnSpPr>
          <p:spPr>
            <a:xfrm flipH="1">
              <a:off x="2176135" y="1422022"/>
              <a:ext cx="126192" cy="1920218"/>
            </a:xfrm>
            <a:prstGeom prst="line">
              <a:avLst/>
            </a:prstGeom>
            <a:ln w="57150">
              <a:solidFill>
                <a:srgbClr val="013865"/>
              </a:solidFill>
            </a:ln>
          </p:spPr>
          <p:style>
            <a:lnRef idx="1">
              <a:schemeClr val="accent1"/>
            </a:lnRef>
            <a:fillRef idx="0">
              <a:schemeClr val="accent1"/>
            </a:fillRef>
            <a:effectRef idx="0">
              <a:schemeClr val="accent1"/>
            </a:effectRef>
            <a:fontRef idx="minor">
              <a:schemeClr val="tx1"/>
            </a:fontRef>
          </p:style>
        </p:cxnSp>
        <p:sp>
          <p:nvSpPr>
            <p:cNvPr id="26" name="Multiply 25">
              <a:extLst>
                <a:ext uri="{FF2B5EF4-FFF2-40B4-BE49-F238E27FC236}">
                  <a16:creationId xmlns:a16="http://schemas.microsoft.com/office/drawing/2014/main" id="{44F9B0D7-009B-15AE-50BA-A290E8F7729C}"/>
                </a:ext>
              </a:extLst>
            </p:cNvPr>
            <p:cNvSpPr/>
            <p:nvPr/>
          </p:nvSpPr>
          <p:spPr>
            <a:xfrm>
              <a:off x="2641087" y="2967745"/>
              <a:ext cx="820282" cy="914400"/>
            </a:xfrm>
            <a:prstGeom prst="mathMultiply">
              <a:avLst/>
            </a:prstGeom>
            <a:solidFill>
              <a:srgbClr val="E191A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06C18EBD-829B-0E13-9910-5C02D31905CE}"/>
                </a:ext>
              </a:extLst>
            </p:cNvPr>
            <p:cNvSpPr/>
            <p:nvPr/>
          </p:nvSpPr>
          <p:spPr>
            <a:xfrm>
              <a:off x="2836331" y="1695286"/>
              <a:ext cx="1808311" cy="689691"/>
            </a:xfrm>
            <a:prstGeom prst="rect">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27">
              <a:extLst>
                <a:ext uri="{FF2B5EF4-FFF2-40B4-BE49-F238E27FC236}">
                  <a16:creationId xmlns:a16="http://schemas.microsoft.com/office/drawing/2014/main" id="{63939C97-7049-F134-51B3-2B89AD66A07B}"/>
                </a:ext>
              </a:extLst>
            </p:cNvPr>
            <p:cNvSpPr/>
            <p:nvPr/>
          </p:nvSpPr>
          <p:spPr>
            <a:xfrm>
              <a:off x="2981852" y="1964914"/>
              <a:ext cx="1332058" cy="344734"/>
            </a:xfrm>
            <a:custGeom>
              <a:avLst/>
              <a:gdLst>
                <a:gd name="connsiteX0" fmla="*/ 0 w 1332058"/>
                <a:gd name="connsiteY0" fmla="*/ 244722 h 344734"/>
                <a:gd name="connsiteX1" fmla="*/ 14288 w 1332058"/>
                <a:gd name="connsiteY1" fmla="*/ 44697 h 344734"/>
                <a:gd name="connsiteX2" fmla="*/ 28575 w 1332058"/>
                <a:gd name="connsiteY2" fmla="*/ 1834 h 344734"/>
                <a:gd name="connsiteX3" fmla="*/ 71438 w 1332058"/>
                <a:gd name="connsiteY3" fmla="*/ 158997 h 344734"/>
                <a:gd name="connsiteX4" fmla="*/ 85725 w 1332058"/>
                <a:gd name="connsiteY4" fmla="*/ 201859 h 344734"/>
                <a:gd name="connsiteX5" fmla="*/ 114300 w 1332058"/>
                <a:gd name="connsiteY5" fmla="*/ 144709 h 344734"/>
                <a:gd name="connsiteX6" fmla="*/ 128588 w 1332058"/>
                <a:gd name="connsiteY6" fmla="*/ 73272 h 344734"/>
                <a:gd name="connsiteX7" fmla="*/ 142875 w 1332058"/>
                <a:gd name="connsiteY7" fmla="*/ 144709 h 344734"/>
                <a:gd name="connsiteX8" fmla="*/ 171450 w 1332058"/>
                <a:gd name="connsiteY8" fmla="*/ 259009 h 344734"/>
                <a:gd name="connsiteX9" fmla="*/ 200025 w 1332058"/>
                <a:gd name="connsiteY9" fmla="*/ 344734 h 344734"/>
                <a:gd name="connsiteX10" fmla="*/ 214313 w 1332058"/>
                <a:gd name="connsiteY10" fmla="*/ 173284 h 344734"/>
                <a:gd name="connsiteX11" fmla="*/ 242888 w 1332058"/>
                <a:gd name="connsiteY11" fmla="*/ 259009 h 344734"/>
                <a:gd name="connsiteX12" fmla="*/ 271463 w 1332058"/>
                <a:gd name="connsiteY12" fmla="*/ 216147 h 344734"/>
                <a:gd name="connsiteX13" fmla="*/ 314325 w 1332058"/>
                <a:gd name="connsiteY13" fmla="*/ 201859 h 344734"/>
                <a:gd name="connsiteX14" fmla="*/ 357188 w 1332058"/>
                <a:gd name="connsiteY14" fmla="*/ 173284 h 344734"/>
                <a:gd name="connsiteX15" fmla="*/ 371475 w 1332058"/>
                <a:gd name="connsiteY15" fmla="*/ 101847 h 344734"/>
                <a:gd name="connsiteX16" fmla="*/ 385763 w 1332058"/>
                <a:gd name="connsiteY16" fmla="*/ 44697 h 344734"/>
                <a:gd name="connsiteX17" fmla="*/ 428625 w 1332058"/>
                <a:gd name="connsiteY17" fmla="*/ 87559 h 344734"/>
                <a:gd name="connsiteX18" fmla="*/ 442913 w 1332058"/>
                <a:gd name="connsiteY18" fmla="*/ 144709 h 344734"/>
                <a:gd name="connsiteX19" fmla="*/ 457200 w 1332058"/>
                <a:gd name="connsiteY19" fmla="*/ 187572 h 344734"/>
                <a:gd name="connsiteX20" fmla="*/ 485775 w 1332058"/>
                <a:gd name="connsiteY20" fmla="*/ 144709 h 344734"/>
                <a:gd name="connsiteX21" fmla="*/ 542925 w 1332058"/>
                <a:gd name="connsiteY21" fmla="*/ 244722 h 344734"/>
                <a:gd name="connsiteX22" fmla="*/ 585788 w 1332058"/>
                <a:gd name="connsiteY22" fmla="*/ 230434 h 344734"/>
                <a:gd name="connsiteX23" fmla="*/ 600075 w 1332058"/>
                <a:gd name="connsiteY23" fmla="*/ 173284 h 344734"/>
                <a:gd name="connsiteX24" fmla="*/ 614363 w 1332058"/>
                <a:gd name="connsiteY24" fmla="*/ 130422 h 344734"/>
                <a:gd name="connsiteX25" fmla="*/ 642938 w 1332058"/>
                <a:gd name="connsiteY25" fmla="*/ 16122 h 344734"/>
                <a:gd name="connsiteX26" fmla="*/ 671513 w 1332058"/>
                <a:gd name="connsiteY26" fmla="*/ 58984 h 344734"/>
                <a:gd name="connsiteX27" fmla="*/ 685800 w 1332058"/>
                <a:gd name="connsiteY27" fmla="*/ 101847 h 344734"/>
                <a:gd name="connsiteX28" fmla="*/ 728663 w 1332058"/>
                <a:gd name="connsiteY28" fmla="*/ 144709 h 344734"/>
                <a:gd name="connsiteX29" fmla="*/ 785813 w 1332058"/>
                <a:gd name="connsiteY29" fmla="*/ 130422 h 344734"/>
                <a:gd name="connsiteX30" fmla="*/ 842963 w 1332058"/>
                <a:gd name="connsiteY30" fmla="*/ 130422 h 344734"/>
                <a:gd name="connsiteX31" fmla="*/ 885825 w 1332058"/>
                <a:gd name="connsiteY31" fmla="*/ 158997 h 344734"/>
                <a:gd name="connsiteX32" fmla="*/ 928688 w 1332058"/>
                <a:gd name="connsiteY32" fmla="*/ 130422 h 344734"/>
                <a:gd name="connsiteX33" fmla="*/ 957263 w 1332058"/>
                <a:gd name="connsiteY33" fmla="*/ 173284 h 344734"/>
                <a:gd name="connsiteX34" fmla="*/ 1085850 w 1332058"/>
                <a:gd name="connsiteY34" fmla="*/ 244722 h 344734"/>
                <a:gd name="connsiteX35" fmla="*/ 1100138 w 1332058"/>
                <a:gd name="connsiteY35" fmla="*/ 173284 h 344734"/>
                <a:gd name="connsiteX36" fmla="*/ 1185863 w 1332058"/>
                <a:gd name="connsiteY36" fmla="*/ 187572 h 344734"/>
                <a:gd name="connsiteX37" fmla="*/ 1228725 w 1332058"/>
                <a:gd name="connsiteY37" fmla="*/ 201859 h 344734"/>
                <a:gd name="connsiteX38" fmla="*/ 1271588 w 1332058"/>
                <a:gd name="connsiteY38" fmla="*/ 158997 h 344734"/>
                <a:gd name="connsiteX39" fmla="*/ 1314450 w 1332058"/>
                <a:gd name="connsiteY39" fmla="*/ 144709 h 344734"/>
                <a:gd name="connsiteX40" fmla="*/ 1328738 w 1332058"/>
                <a:gd name="connsiteY40" fmla="*/ 101847 h 344734"/>
                <a:gd name="connsiteX41" fmla="*/ 1328738 w 1332058"/>
                <a:gd name="connsiteY41" fmla="*/ 216147 h 344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332058" h="344734">
                  <a:moveTo>
                    <a:pt x="0" y="244722"/>
                  </a:moveTo>
                  <a:cubicBezTo>
                    <a:pt x="4763" y="178047"/>
                    <a:pt x="6478" y="111084"/>
                    <a:pt x="14288" y="44697"/>
                  </a:cubicBezTo>
                  <a:cubicBezTo>
                    <a:pt x="16048" y="29740"/>
                    <a:pt x="17926" y="-8815"/>
                    <a:pt x="28575" y="1834"/>
                  </a:cubicBezTo>
                  <a:cubicBezTo>
                    <a:pt x="49008" y="22267"/>
                    <a:pt x="63998" y="129238"/>
                    <a:pt x="71438" y="158997"/>
                  </a:cubicBezTo>
                  <a:cubicBezTo>
                    <a:pt x="75091" y="173607"/>
                    <a:pt x="80963" y="187572"/>
                    <a:pt x="85725" y="201859"/>
                  </a:cubicBezTo>
                  <a:cubicBezTo>
                    <a:pt x="95250" y="182809"/>
                    <a:pt x="107565" y="164915"/>
                    <a:pt x="114300" y="144709"/>
                  </a:cubicBezTo>
                  <a:cubicBezTo>
                    <a:pt x="121979" y="121671"/>
                    <a:pt x="104304" y="73272"/>
                    <a:pt x="128588" y="73272"/>
                  </a:cubicBezTo>
                  <a:cubicBezTo>
                    <a:pt x="152872" y="73272"/>
                    <a:pt x="137415" y="121047"/>
                    <a:pt x="142875" y="144709"/>
                  </a:cubicBezTo>
                  <a:cubicBezTo>
                    <a:pt x="151706" y="182976"/>
                    <a:pt x="159031" y="221752"/>
                    <a:pt x="171450" y="259009"/>
                  </a:cubicBezTo>
                  <a:lnTo>
                    <a:pt x="200025" y="344734"/>
                  </a:lnTo>
                  <a:cubicBezTo>
                    <a:pt x="204788" y="287584"/>
                    <a:pt x="188666" y="224578"/>
                    <a:pt x="214313" y="173284"/>
                  </a:cubicBezTo>
                  <a:cubicBezTo>
                    <a:pt x="227784" y="146343"/>
                    <a:pt x="242888" y="259009"/>
                    <a:pt x="242888" y="259009"/>
                  </a:cubicBezTo>
                  <a:cubicBezTo>
                    <a:pt x="252413" y="244722"/>
                    <a:pt x="264699" y="231930"/>
                    <a:pt x="271463" y="216147"/>
                  </a:cubicBezTo>
                  <a:cubicBezTo>
                    <a:pt x="297938" y="154373"/>
                    <a:pt x="267842" y="132135"/>
                    <a:pt x="314325" y="201859"/>
                  </a:cubicBezTo>
                  <a:cubicBezTo>
                    <a:pt x="328613" y="192334"/>
                    <a:pt x="348668" y="188193"/>
                    <a:pt x="357188" y="173284"/>
                  </a:cubicBezTo>
                  <a:cubicBezTo>
                    <a:pt x="369236" y="152200"/>
                    <a:pt x="366207" y="125553"/>
                    <a:pt x="371475" y="101847"/>
                  </a:cubicBezTo>
                  <a:cubicBezTo>
                    <a:pt x="375735" y="82678"/>
                    <a:pt x="381000" y="63747"/>
                    <a:pt x="385763" y="44697"/>
                  </a:cubicBezTo>
                  <a:cubicBezTo>
                    <a:pt x="400050" y="58984"/>
                    <a:pt x="418600" y="70016"/>
                    <a:pt x="428625" y="87559"/>
                  </a:cubicBezTo>
                  <a:cubicBezTo>
                    <a:pt x="438367" y="104608"/>
                    <a:pt x="437519" y="125828"/>
                    <a:pt x="442913" y="144709"/>
                  </a:cubicBezTo>
                  <a:cubicBezTo>
                    <a:pt x="447050" y="159190"/>
                    <a:pt x="452438" y="173284"/>
                    <a:pt x="457200" y="187572"/>
                  </a:cubicBezTo>
                  <a:cubicBezTo>
                    <a:pt x="466725" y="173284"/>
                    <a:pt x="468937" y="141342"/>
                    <a:pt x="485775" y="144709"/>
                  </a:cubicBezTo>
                  <a:cubicBezTo>
                    <a:pt x="516669" y="150887"/>
                    <a:pt x="534393" y="219126"/>
                    <a:pt x="542925" y="244722"/>
                  </a:cubicBezTo>
                  <a:cubicBezTo>
                    <a:pt x="557213" y="239959"/>
                    <a:pt x="576380" y="242194"/>
                    <a:pt x="585788" y="230434"/>
                  </a:cubicBezTo>
                  <a:cubicBezTo>
                    <a:pt x="598055" y="215101"/>
                    <a:pt x="594680" y="192165"/>
                    <a:pt x="600075" y="173284"/>
                  </a:cubicBezTo>
                  <a:cubicBezTo>
                    <a:pt x="604212" y="158803"/>
                    <a:pt x="610400" y="144952"/>
                    <a:pt x="614363" y="130422"/>
                  </a:cubicBezTo>
                  <a:cubicBezTo>
                    <a:pt x="624696" y="92533"/>
                    <a:pt x="642938" y="16122"/>
                    <a:pt x="642938" y="16122"/>
                  </a:cubicBezTo>
                  <a:cubicBezTo>
                    <a:pt x="652463" y="30409"/>
                    <a:pt x="663834" y="43625"/>
                    <a:pt x="671513" y="58984"/>
                  </a:cubicBezTo>
                  <a:cubicBezTo>
                    <a:pt x="678248" y="72455"/>
                    <a:pt x="677446" y="89316"/>
                    <a:pt x="685800" y="101847"/>
                  </a:cubicBezTo>
                  <a:cubicBezTo>
                    <a:pt x="697008" y="118659"/>
                    <a:pt x="714375" y="130422"/>
                    <a:pt x="728663" y="144709"/>
                  </a:cubicBezTo>
                  <a:cubicBezTo>
                    <a:pt x="747713" y="139947"/>
                    <a:pt x="769475" y="141314"/>
                    <a:pt x="785813" y="130422"/>
                  </a:cubicBezTo>
                  <a:cubicBezTo>
                    <a:pt x="838567" y="95253"/>
                    <a:pt x="790209" y="51290"/>
                    <a:pt x="842963" y="130422"/>
                  </a:cubicBezTo>
                  <a:cubicBezTo>
                    <a:pt x="865572" y="243472"/>
                    <a:pt x="840276" y="204545"/>
                    <a:pt x="885825" y="158997"/>
                  </a:cubicBezTo>
                  <a:cubicBezTo>
                    <a:pt x="897967" y="146855"/>
                    <a:pt x="914400" y="139947"/>
                    <a:pt x="928688" y="130422"/>
                  </a:cubicBezTo>
                  <a:cubicBezTo>
                    <a:pt x="938213" y="144709"/>
                    <a:pt x="944340" y="161977"/>
                    <a:pt x="957263" y="173284"/>
                  </a:cubicBezTo>
                  <a:cubicBezTo>
                    <a:pt x="1017728" y="226190"/>
                    <a:pt x="1026980" y="225098"/>
                    <a:pt x="1085850" y="244722"/>
                  </a:cubicBezTo>
                  <a:cubicBezTo>
                    <a:pt x="1090613" y="220909"/>
                    <a:pt x="1086668" y="193490"/>
                    <a:pt x="1100138" y="173284"/>
                  </a:cubicBezTo>
                  <a:cubicBezTo>
                    <a:pt x="1128833" y="130241"/>
                    <a:pt x="1165197" y="177239"/>
                    <a:pt x="1185863" y="187572"/>
                  </a:cubicBezTo>
                  <a:cubicBezTo>
                    <a:pt x="1199333" y="194307"/>
                    <a:pt x="1214438" y="197097"/>
                    <a:pt x="1228725" y="201859"/>
                  </a:cubicBezTo>
                  <a:cubicBezTo>
                    <a:pt x="1243013" y="187572"/>
                    <a:pt x="1254776" y="170205"/>
                    <a:pt x="1271588" y="158997"/>
                  </a:cubicBezTo>
                  <a:cubicBezTo>
                    <a:pt x="1284119" y="150643"/>
                    <a:pt x="1303801" y="155358"/>
                    <a:pt x="1314450" y="144709"/>
                  </a:cubicBezTo>
                  <a:cubicBezTo>
                    <a:pt x="1325099" y="134060"/>
                    <a:pt x="1325784" y="87079"/>
                    <a:pt x="1328738" y="101847"/>
                  </a:cubicBezTo>
                  <a:cubicBezTo>
                    <a:pt x="1336210" y="139207"/>
                    <a:pt x="1328738" y="178047"/>
                    <a:pt x="1328738" y="21614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F5803434-A15F-EF93-4A2A-34E3A90E4633}"/>
                </a:ext>
              </a:extLst>
            </p:cNvPr>
            <p:cNvSpPr txBox="1"/>
            <p:nvPr/>
          </p:nvSpPr>
          <p:spPr>
            <a:xfrm>
              <a:off x="2869669" y="1631828"/>
              <a:ext cx="1798313" cy="369332"/>
            </a:xfrm>
            <a:prstGeom prst="rect">
              <a:avLst/>
            </a:prstGeom>
            <a:noFill/>
          </p:spPr>
          <p:txBody>
            <a:bodyPr wrap="none" rtlCol="0">
              <a:spAutoFit/>
            </a:bodyPr>
            <a:lstStyle/>
            <a:p>
              <a:r>
                <a:rPr lang="en-US" dirty="0"/>
                <a:t>ATGGATAATTGAG</a:t>
              </a:r>
            </a:p>
          </p:txBody>
        </p:sp>
        <p:sp>
          <p:nvSpPr>
            <p:cNvPr id="30" name="TextBox 29">
              <a:extLst>
                <a:ext uri="{FF2B5EF4-FFF2-40B4-BE49-F238E27FC236}">
                  <a16:creationId xmlns:a16="http://schemas.microsoft.com/office/drawing/2014/main" id="{CFD8F73C-ED88-995E-6962-C706ED3F9EB1}"/>
                </a:ext>
              </a:extLst>
            </p:cNvPr>
            <p:cNvSpPr txBox="1"/>
            <p:nvPr/>
          </p:nvSpPr>
          <p:spPr>
            <a:xfrm>
              <a:off x="5027564" y="1778144"/>
              <a:ext cx="614912" cy="369332"/>
            </a:xfrm>
            <a:prstGeom prst="rect">
              <a:avLst/>
            </a:prstGeom>
            <a:noFill/>
          </p:spPr>
          <p:txBody>
            <a:bodyPr wrap="none" rtlCol="0">
              <a:spAutoFit/>
            </a:bodyPr>
            <a:lstStyle/>
            <a:p>
              <a:r>
                <a:rPr lang="en-US" dirty="0"/>
                <a:t>Host</a:t>
              </a:r>
            </a:p>
          </p:txBody>
        </p:sp>
        <p:cxnSp>
          <p:nvCxnSpPr>
            <p:cNvPr id="32" name="Straight Arrow Connector 31">
              <a:extLst>
                <a:ext uri="{FF2B5EF4-FFF2-40B4-BE49-F238E27FC236}">
                  <a16:creationId xmlns:a16="http://schemas.microsoft.com/office/drawing/2014/main" id="{91B47A5C-736F-10F7-EADE-F4C0C747927B}"/>
                </a:ext>
              </a:extLst>
            </p:cNvPr>
            <p:cNvCxnSpPr>
              <a:endCxn id="30" idx="1"/>
            </p:cNvCxnSpPr>
            <p:nvPr/>
          </p:nvCxnSpPr>
          <p:spPr>
            <a:xfrm>
              <a:off x="4782077" y="1962810"/>
              <a:ext cx="24548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87" name="Group 86">
            <a:extLst>
              <a:ext uri="{FF2B5EF4-FFF2-40B4-BE49-F238E27FC236}">
                <a16:creationId xmlns:a16="http://schemas.microsoft.com/office/drawing/2014/main" id="{DD14813D-6151-EE96-2101-C5D47B147F48}"/>
              </a:ext>
            </a:extLst>
          </p:cNvPr>
          <p:cNvGrpSpPr/>
          <p:nvPr/>
        </p:nvGrpSpPr>
        <p:grpSpPr>
          <a:xfrm>
            <a:off x="6719992" y="1227877"/>
            <a:ext cx="3916725" cy="2942850"/>
            <a:chOff x="6107352" y="1229145"/>
            <a:chExt cx="3916725" cy="2942850"/>
          </a:xfrm>
        </p:grpSpPr>
        <p:cxnSp>
          <p:nvCxnSpPr>
            <p:cNvPr id="49" name="Straight Connector 48">
              <a:extLst>
                <a:ext uri="{FF2B5EF4-FFF2-40B4-BE49-F238E27FC236}">
                  <a16:creationId xmlns:a16="http://schemas.microsoft.com/office/drawing/2014/main" id="{9BF36186-6CC0-F2FB-AC3C-9704D10E8963}"/>
                </a:ext>
              </a:extLst>
            </p:cNvPr>
            <p:cNvCxnSpPr/>
            <p:nvPr/>
          </p:nvCxnSpPr>
          <p:spPr>
            <a:xfrm>
              <a:off x="6107352" y="3833858"/>
              <a:ext cx="145782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09FC7B24-E54B-DE40-4639-4DE317D3FB34}"/>
                </a:ext>
              </a:extLst>
            </p:cNvPr>
            <p:cNvCxnSpPr/>
            <p:nvPr/>
          </p:nvCxnSpPr>
          <p:spPr>
            <a:xfrm>
              <a:off x="8566248" y="3829095"/>
              <a:ext cx="1457829" cy="0"/>
            </a:xfrm>
            <a:prstGeom prst="line">
              <a:avLst/>
            </a:prstGeom>
          </p:spPr>
          <p:style>
            <a:lnRef idx="1">
              <a:schemeClr val="accent1"/>
            </a:lnRef>
            <a:fillRef idx="0">
              <a:schemeClr val="accent1"/>
            </a:fillRef>
            <a:effectRef idx="0">
              <a:schemeClr val="accent1"/>
            </a:effectRef>
            <a:fontRef idx="minor">
              <a:schemeClr val="tx1"/>
            </a:fontRef>
          </p:style>
        </p:cxnSp>
        <p:sp>
          <p:nvSpPr>
            <p:cNvPr id="51" name="Chord 50">
              <a:extLst>
                <a:ext uri="{FF2B5EF4-FFF2-40B4-BE49-F238E27FC236}">
                  <a16:creationId xmlns:a16="http://schemas.microsoft.com/office/drawing/2014/main" id="{78B5B624-D7FC-403D-D161-BC08DB71AB55}"/>
                </a:ext>
              </a:extLst>
            </p:cNvPr>
            <p:cNvSpPr/>
            <p:nvPr/>
          </p:nvSpPr>
          <p:spPr>
            <a:xfrm rot="1412906">
              <a:off x="7389493" y="3486195"/>
              <a:ext cx="562652" cy="685800"/>
            </a:xfrm>
            <a:prstGeom prst="chord">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Chord 51">
              <a:extLst>
                <a:ext uri="{FF2B5EF4-FFF2-40B4-BE49-F238E27FC236}">
                  <a16:creationId xmlns:a16="http://schemas.microsoft.com/office/drawing/2014/main" id="{94B84745-6DDF-2972-32E8-D395D9C01814}"/>
                </a:ext>
              </a:extLst>
            </p:cNvPr>
            <p:cNvSpPr/>
            <p:nvPr/>
          </p:nvSpPr>
          <p:spPr>
            <a:xfrm rot="12370848">
              <a:off x="7862509" y="3486195"/>
              <a:ext cx="562652" cy="685800"/>
            </a:xfrm>
            <a:prstGeom prst="chord">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ounded Rectangle 52">
              <a:extLst>
                <a:ext uri="{FF2B5EF4-FFF2-40B4-BE49-F238E27FC236}">
                  <a16:creationId xmlns:a16="http://schemas.microsoft.com/office/drawing/2014/main" id="{94C03006-EDF9-FC9E-DD3F-4201F5710138}"/>
                </a:ext>
              </a:extLst>
            </p:cNvPr>
            <p:cNvSpPr/>
            <p:nvPr/>
          </p:nvSpPr>
          <p:spPr>
            <a:xfrm>
              <a:off x="7661174" y="3240088"/>
              <a:ext cx="202014" cy="314325"/>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ounded Rectangle 53">
              <a:extLst>
                <a:ext uri="{FF2B5EF4-FFF2-40B4-BE49-F238E27FC236}">
                  <a16:creationId xmlns:a16="http://schemas.microsoft.com/office/drawing/2014/main" id="{70244BDB-CC25-296A-9ADC-E044CE7A921C}"/>
                </a:ext>
              </a:extLst>
            </p:cNvPr>
            <p:cNvSpPr/>
            <p:nvPr/>
          </p:nvSpPr>
          <p:spPr>
            <a:xfrm>
              <a:off x="8003630" y="3248071"/>
              <a:ext cx="202014" cy="314325"/>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Freeform 54">
              <a:extLst>
                <a:ext uri="{FF2B5EF4-FFF2-40B4-BE49-F238E27FC236}">
                  <a16:creationId xmlns:a16="http://schemas.microsoft.com/office/drawing/2014/main" id="{CFD35E2A-D0D4-A9FB-3665-50E76100CDF0}"/>
                </a:ext>
              </a:extLst>
            </p:cNvPr>
            <p:cNvSpPr/>
            <p:nvPr/>
          </p:nvSpPr>
          <p:spPr>
            <a:xfrm rot="20653076">
              <a:off x="6759928" y="2492095"/>
              <a:ext cx="1285875" cy="744318"/>
            </a:xfrm>
            <a:custGeom>
              <a:avLst/>
              <a:gdLst>
                <a:gd name="connsiteX0" fmla="*/ 1285875 w 1285875"/>
                <a:gd name="connsiteY0" fmla="*/ 0 h 744318"/>
                <a:gd name="connsiteX1" fmla="*/ 757237 w 1285875"/>
                <a:gd name="connsiteY1" fmla="*/ 728663 h 744318"/>
                <a:gd name="connsiteX2" fmla="*/ 0 w 1285875"/>
                <a:gd name="connsiteY2" fmla="*/ 428625 h 744318"/>
              </a:gdLst>
              <a:ahLst/>
              <a:cxnLst>
                <a:cxn ang="0">
                  <a:pos x="connsiteX0" y="connsiteY0"/>
                </a:cxn>
                <a:cxn ang="0">
                  <a:pos x="connsiteX1" y="connsiteY1"/>
                </a:cxn>
                <a:cxn ang="0">
                  <a:pos x="connsiteX2" y="connsiteY2"/>
                </a:cxn>
              </a:cxnLst>
              <a:rect l="l" t="t" r="r" b="b"/>
              <a:pathLst>
                <a:path w="1285875" h="744318">
                  <a:moveTo>
                    <a:pt x="1285875" y="0"/>
                  </a:moveTo>
                  <a:cubicBezTo>
                    <a:pt x="1128712" y="328613"/>
                    <a:pt x="971549" y="657226"/>
                    <a:pt x="757237" y="728663"/>
                  </a:cubicBezTo>
                  <a:cubicBezTo>
                    <a:pt x="542925" y="800100"/>
                    <a:pt x="271462" y="614362"/>
                    <a:pt x="0" y="428625"/>
                  </a:cubicBezTo>
                </a:path>
              </a:pathLst>
            </a:custGeom>
            <a:noFill/>
            <a:ln w="57150">
              <a:solidFill>
                <a:srgbClr val="01386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6" name="Straight Connector 55">
              <a:extLst>
                <a:ext uri="{FF2B5EF4-FFF2-40B4-BE49-F238E27FC236}">
                  <a16:creationId xmlns:a16="http://schemas.microsoft.com/office/drawing/2014/main" id="{5CBD0927-62B9-13B6-5A70-91569A326320}"/>
                </a:ext>
              </a:extLst>
            </p:cNvPr>
            <p:cNvCxnSpPr>
              <a:cxnSpLocks/>
            </p:cNvCxnSpPr>
            <p:nvPr/>
          </p:nvCxnSpPr>
          <p:spPr>
            <a:xfrm flipH="1">
              <a:off x="7973566" y="1229145"/>
              <a:ext cx="126192" cy="1920218"/>
            </a:xfrm>
            <a:prstGeom prst="line">
              <a:avLst/>
            </a:prstGeom>
            <a:ln w="57150">
              <a:solidFill>
                <a:srgbClr val="013865"/>
              </a:solidFill>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6823B168-121E-A012-BD07-5D15DF862790}"/>
                </a:ext>
              </a:extLst>
            </p:cNvPr>
            <p:cNvSpPr txBox="1"/>
            <p:nvPr/>
          </p:nvSpPr>
          <p:spPr>
            <a:xfrm>
              <a:off x="8851860" y="2595096"/>
              <a:ext cx="1119217" cy="369332"/>
            </a:xfrm>
            <a:prstGeom prst="rect">
              <a:avLst/>
            </a:prstGeom>
            <a:noFill/>
          </p:spPr>
          <p:txBody>
            <a:bodyPr wrap="none" rtlCol="0">
              <a:spAutoFit/>
            </a:bodyPr>
            <a:lstStyle/>
            <a:p>
              <a:r>
                <a:rPr lang="en-US" dirty="0"/>
                <a:t>Eject DNA</a:t>
              </a:r>
            </a:p>
          </p:txBody>
        </p:sp>
        <p:sp>
          <p:nvSpPr>
            <p:cNvPr id="63" name="Up Arrow 62">
              <a:extLst>
                <a:ext uri="{FF2B5EF4-FFF2-40B4-BE49-F238E27FC236}">
                  <a16:creationId xmlns:a16="http://schemas.microsoft.com/office/drawing/2014/main" id="{051F5CE9-71BE-1612-31B8-336CCEA75F05}"/>
                </a:ext>
              </a:extLst>
            </p:cNvPr>
            <p:cNvSpPr/>
            <p:nvPr/>
          </p:nvSpPr>
          <p:spPr>
            <a:xfrm>
              <a:off x="8570595" y="2773467"/>
              <a:ext cx="206942" cy="75179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8" name="Group 87">
            <a:extLst>
              <a:ext uri="{FF2B5EF4-FFF2-40B4-BE49-F238E27FC236}">
                <a16:creationId xmlns:a16="http://schemas.microsoft.com/office/drawing/2014/main" id="{1E15467F-9566-FC2A-322A-87292DC62E52}"/>
              </a:ext>
            </a:extLst>
          </p:cNvPr>
          <p:cNvGrpSpPr/>
          <p:nvPr/>
        </p:nvGrpSpPr>
        <p:grpSpPr>
          <a:xfrm>
            <a:off x="3218610" y="4333232"/>
            <a:ext cx="6245618" cy="2228260"/>
            <a:chOff x="3218610" y="4333232"/>
            <a:chExt cx="6245618" cy="2228260"/>
          </a:xfrm>
        </p:grpSpPr>
        <p:cxnSp>
          <p:nvCxnSpPr>
            <p:cNvPr id="64" name="Straight Connector 63">
              <a:extLst>
                <a:ext uri="{FF2B5EF4-FFF2-40B4-BE49-F238E27FC236}">
                  <a16:creationId xmlns:a16="http://schemas.microsoft.com/office/drawing/2014/main" id="{DDC83C6C-35B1-BF32-7D33-0749833AE534}"/>
                </a:ext>
              </a:extLst>
            </p:cNvPr>
            <p:cNvCxnSpPr/>
            <p:nvPr/>
          </p:nvCxnSpPr>
          <p:spPr>
            <a:xfrm>
              <a:off x="3218610" y="6223355"/>
              <a:ext cx="145782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31BCFFDC-1F60-61EA-6A7B-63034012ED87}"/>
                </a:ext>
              </a:extLst>
            </p:cNvPr>
            <p:cNvCxnSpPr/>
            <p:nvPr/>
          </p:nvCxnSpPr>
          <p:spPr>
            <a:xfrm>
              <a:off x="5677506" y="6218592"/>
              <a:ext cx="1457829" cy="0"/>
            </a:xfrm>
            <a:prstGeom prst="line">
              <a:avLst/>
            </a:prstGeom>
          </p:spPr>
          <p:style>
            <a:lnRef idx="1">
              <a:schemeClr val="accent1"/>
            </a:lnRef>
            <a:fillRef idx="0">
              <a:schemeClr val="accent1"/>
            </a:fillRef>
            <a:effectRef idx="0">
              <a:schemeClr val="accent1"/>
            </a:effectRef>
            <a:fontRef idx="minor">
              <a:schemeClr val="tx1"/>
            </a:fontRef>
          </p:style>
        </p:cxnSp>
        <p:sp>
          <p:nvSpPr>
            <p:cNvPr id="66" name="Chord 65">
              <a:extLst>
                <a:ext uri="{FF2B5EF4-FFF2-40B4-BE49-F238E27FC236}">
                  <a16:creationId xmlns:a16="http://schemas.microsoft.com/office/drawing/2014/main" id="{B02F2C7D-6A3E-490D-32E0-8C5F65BC8CE3}"/>
                </a:ext>
              </a:extLst>
            </p:cNvPr>
            <p:cNvSpPr/>
            <p:nvPr/>
          </p:nvSpPr>
          <p:spPr>
            <a:xfrm rot="1412906">
              <a:off x="4500751" y="5875692"/>
              <a:ext cx="562652" cy="685800"/>
            </a:xfrm>
            <a:prstGeom prst="chord">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Chord 66">
              <a:extLst>
                <a:ext uri="{FF2B5EF4-FFF2-40B4-BE49-F238E27FC236}">
                  <a16:creationId xmlns:a16="http://schemas.microsoft.com/office/drawing/2014/main" id="{1B8285A2-068D-EFB1-47F1-F336FB30D134}"/>
                </a:ext>
              </a:extLst>
            </p:cNvPr>
            <p:cNvSpPr/>
            <p:nvPr/>
          </p:nvSpPr>
          <p:spPr>
            <a:xfrm rot="12370848">
              <a:off x="4973767" y="5875692"/>
              <a:ext cx="562652" cy="685800"/>
            </a:xfrm>
            <a:prstGeom prst="chord">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ounded Rectangle 67">
              <a:extLst>
                <a:ext uri="{FF2B5EF4-FFF2-40B4-BE49-F238E27FC236}">
                  <a16:creationId xmlns:a16="http://schemas.microsoft.com/office/drawing/2014/main" id="{C3EF6617-5870-03BA-FE5F-C9B0C8088675}"/>
                </a:ext>
              </a:extLst>
            </p:cNvPr>
            <p:cNvSpPr/>
            <p:nvPr/>
          </p:nvSpPr>
          <p:spPr>
            <a:xfrm>
              <a:off x="4772432" y="5629585"/>
              <a:ext cx="202014" cy="314325"/>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ounded Rectangle 68">
              <a:extLst>
                <a:ext uri="{FF2B5EF4-FFF2-40B4-BE49-F238E27FC236}">
                  <a16:creationId xmlns:a16="http://schemas.microsoft.com/office/drawing/2014/main" id="{F53E592B-9C04-017E-F777-28909EA935C3}"/>
                </a:ext>
              </a:extLst>
            </p:cNvPr>
            <p:cNvSpPr/>
            <p:nvPr/>
          </p:nvSpPr>
          <p:spPr>
            <a:xfrm>
              <a:off x="5114888" y="5637568"/>
              <a:ext cx="202014" cy="314325"/>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TextBox 72">
              <a:extLst>
                <a:ext uri="{FF2B5EF4-FFF2-40B4-BE49-F238E27FC236}">
                  <a16:creationId xmlns:a16="http://schemas.microsoft.com/office/drawing/2014/main" id="{56CEC9B9-677F-B3EE-C789-EFD453A18829}"/>
                </a:ext>
              </a:extLst>
            </p:cNvPr>
            <p:cNvSpPr txBox="1"/>
            <p:nvPr/>
          </p:nvSpPr>
          <p:spPr>
            <a:xfrm>
              <a:off x="5725191" y="5104933"/>
              <a:ext cx="3739037" cy="369332"/>
            </a:xfrm>
            <a:prstGeom prst="rect">
              <a:avLst/>
            </a:prstGeom>
            <a:noFill/>
          </p:spPr>
          <p:txBody>
            <a:bodyPr wrap="none" rtlCol="0">
              <a:spAutoFit/>
            </a:bodyPr>
            <a:lstStyle/>
            <a:p>
              <a:r>
                <a:rPr lang="en-US" dirty="0"/>
                <a:t>Pore available to sequence other DNA</a:t>
              </a:r>
            </a:p>
          </p:txBody>
        </p:sp>
        <p:cxnSp>
          <p:nvCxnSpPr>
            <p:cNvPr id="75" name="Straight Connector 74">
              <a:extLst>
                <a:ext uri="{FF2B5EF4-FFF2-40B4-BE49-F238E27FC236}">
                  <a16:creationId xmlns:a16="http://schemas.microsoft.com/office/drawing/2014/main" id="{069005A5-43D1-4AF9-D2A4-58B479B50DC5}"/>
                </a:ext>
              </a:extLst>
            </p:cNvPr>
            <p:cNvCxnSpPr>
              <a:cxnSpLocks/>
            </p:cNvCxnSpPr>
            <p:nvPr/>
          </p:nvCxnSpPr>
          <p:spPr>
            <a:xfrm flipH="1">
              <a:off x="4295145" y="4473024"/>
              <a:ext cx="236797" cy="925662"/>
            </a:xfrm>
            <a:prstGeom prst="line">
              <a:avLst/>
            </a:prstGeom>
            <a:ln w="57150">
              <a:solidFill>
                <a:srgbClr val="CF1B20"/>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DE78303F-977A-39E0-A294-778063334D40}"/>
                </a:ext>
              </a:extLst>
            </p:cNvPr>
            <p:cNvCxnSpPr>
              <a:cxnSpLocks/>
            </p:cNvCxnSpPr>
            <p:nvPr/>
          </p:nvCxnSpPr>
          <p:spPr>
            <a:xfrm flipH="1">
              <a:off x="4419243" y="4524592"/>
              <a:ext cx="225399" cy="870820"/>
            </a:xfrm>
            <a:prstGeom prst="line">
              <a:avLst/>
            </a:prstGeom>
            <a:ln w="57150">
              <a:solidFill>
                <a:srgbClr val="CF1B20"/>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B4ABC80D-5E25-9277-C9DB-BD4CD050902D}"/>
                </a:ext>
              </a:extLst>
            </p:cNvPr>
            <p:cNvCxnSpPr>
              <a:cxnSpLocks/>
            </p:cNvCxnSpPr>
            <p:nvPr/>
          </p:nvCxnSpPr>
          <p:spPr>
            <a:xfrm flipH="1">
              <a:off x="5309349" y="4333232"/>
              <a:ext cx="236797" cy="925662"/>
            </a:xfrm>
            <a:prstGeom prst="line">
              <a:avLst/>
            </a:prstGeom>
            <a:ln w="57150">
              <a:solidFill>
                <a:srgbClr val="CF1B20"/>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D8EECCB7-21AA-1470-24F8-3C440DB2B881}"/>
                </a:ext>
              </a:extLst>
            </p:cNvPr>
            <p:cNvCxnSpPr>
              <a:cxnSpLocks/>
            </p:cNvCxnSpPr>
            <p:nvPr/>
          </p:nvCxnSpPr>
          <p:spPr>
            <a:xfrm flipH="1">
              <a:off x="5433447" y="4384800"/>
              <a:ext cx="225399" cy="870820"/>
            </a:xfrm>
            <a:prstGeom prst="line">
              <a:avLst/>
            </a:prstGeom>
            <a:ln w="57150">
              <a:solidFill>
                <a:srgbClr val="CF1B20"/>
              </a:solidFill>
            </a:ln>
          </p:spPr>
          <p:style>
            <a:lnRef idx="1">
              <a:schemeClr val="accent1"/>
            </a:lnRef>
            <a:fillRef idx="0">
              <a:schemeClr val="accent1"/>
            </a:fillRef>
            <a:effectRef idx="0">
              <a:schemeClr val="accent1"/>
            </a:effectRef>
            <a:fontRef idx="minor">
              <a:schemeClr val="tx1"/>
            </a:fontRef>
          </p:style>
        </p:cxnSp>
      </p:grpSp>
      <p:sp>
        <p:nvSpPr>
          <p:cNvPr id="89" name="TextBox 88">
            <a:extLst>
              <a:ext uri="{FF2B5EF4-FFF2-40B4-BE49-F238E27FC236}">
                <a16:creationId xmlns:a16="http://schemas.microsoft.com/office/drawing/2014/main" id="{749EE9CC-E0AA-8717-FFDF-2BD0309915A3}"/>
              </a:ext>
            </a:extLst>
          </p:cNvPr>
          <p:cNvSpPr txBox="1"/>
          <p:nvPr/>
        </p:nvSpPr>
        <p:spPr>
          <a:xfrm>
            <a:off x="2436240" y="929596"/>
            <a:ext cx="3641894" cy="369332"/>
          </a:xfrm>
          <a:prstGeom prst="rect">
            <a:avLst/>
          </a:prstGeom>
          <a:noFill/>
        </p:spPr>
        <p:txBody>
          <a:bodyPr wrap="none" rtlCol="0">
            <a:spAutoFit/>
          </a:bodyPr>
          <a:lstStyle/>
          <a:p>
            <a:r>
              <a:rPr lang="en-US" b="1" dirty="0"/>
              <a:t>Real-time </a:t>
            </a:r>
            <a:r>
              <a:rPr lang="en-US" b="1" dirty="0" err="1"/>
              <a:t>basecalling</a:t>
            </a:r>
            <a:r>
              <a:rPr lang="en-US" b="1" dirty="0"/>
              <a:t> and alignment</a:t>
            </a:r>
          </a:p>
        </p:txBody>
      </p:sp>
    </p:spTree>
    <p:extLst>
      <p:ext uri="{BB962C8B-B14F-4D97-AF65-F5344CB8AC3E}">
        <p14:creationId xmlns:p14="http://schemas.microsoft.com/office/powerpoint/2010/main" val="1650866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476DB9D5-79EE-64D7-E67E-512E644844C8}"/>
              </a:ext>
            </a:extLst>
          </p:cNvPr>
          <p:cNvGrpSpPr/>
          <p:nvPr/>
        </p:nvGrpSpPr>
        <p:grpSpPr>
          <a:xfrm>
            <a:off x="926737" y="2070324"/>
            <a:ext cx="7190705" cy="1920218"/>
            <a:chOff x="5170125" y="4437565"/>
            <a:chExt cx="7190705" cy="1920218"/>
          </a:xfrm>
        </p:grpSpPr>
        <p:cxnSp>
          <p:nvCxnSpPr>
            <p:cNvPr id="2" name="Straight Connector 1">
              <a:extLst>
                <a:ext uri="{FF2B5EF4-FFF2-40B4-BE49-F238E27FC236}">
                  <a16:creationId xmlns:a16="http://schemas.microsoft.com/office/drawing/2014/main" id="{ACF39BFB-9237-3E7D-A6EA-81B51DFE6ABC}"/>
                </a:ext>
              </a:extLst>
            </p:cNvPr>
            <p:cNvCxnSpPr/>
            <p:nvPr/>
          </p:nvCxnSpPr>
          <p:spPr>
            <a:xfrm>
              <a:off x="5170125" y="5986307"/>
              <a:ext cx="145782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 name="Straight Connector 2">
              <a:extLst>
                <a:ext uri="{FF2B5EF4-FFF2-40B4-BE49-F238E27FC236}">
                  <a16:creationId xmlns:a16="http://schemas.microsoft.com/office/drawing/2014/main" id="{0824F83B-424B-F5B1-FA24-42E7B0D6A7B3}"/>
                </a:ext>
              </a:extLst>
            </p:cNvPr>
            <p:cNvCxnSpPr/>
            <p:nvPr/>
          </p:nvCxnSpPr>
          <p:spPr>
            <a:xfrm>
              <a:off x="7629021" y="5981544"/>
              <a:ext cx="1457829" cy="0"/>
            </a:xfrm>
            <a:prstGeom prst="line">
              <a:avLst/>
            </a:prstGeom>
          </p:spPr>
          <p:style>
            <a:lnRef idx="1">
              <a:schemeClr val="accent1"/>
            </a:lnRef>
            <a:fillRef idx="0">
              <a:schemeClr val="accent1"/>
            </a:fillRef>
            <a:effectRef idx="0">
              <a:schemeClr val="accent1"/>
            </a:effectRef>
            <a:fontRef idx="minor">
              <a:schemeClr val="tx1"/>
            </a:fontRef>
          </p:style>
        </p:cxnSp>
        <p:sp>
          <p:nvSpPr>
            <p:cNvPr id="4" name="Chord 3">
              <a:extLst>
                <a:ext uri="{FF2B5EF4-FFF2-40B4-BE49-F238E27FC236}">
                  <a16:creationId xmlns:a16="http://schemas.microsoft.com/office/drawing/2014/main" id="{A03861FE-8136-ACF3-4222-49E0AB22426E}"/>
                </a:ext>
              </a:extLst>
            </p:cNvPr>
            <p:cNvSpPr/>
            <p:nvPr/>
          </p:nvSpPr>
          <p:spPr>
            <a:xfrm rot="1412906">
              <a:off x="6452266" y="5638644"/>
              <a:ext cx="562652" cy="685800"/>
            </a:xfrm>
            <a:prstGeom prst="chord">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hord 4">
              <a:extLst>
                <a:ext uri="{FF2B5EF4-FFF2-40B4-BE49-F238E27FC236}">
                  <a16:creationId xmlns:a16="http://schemas.microsoft.com/office/drawing/2014/main" id="{DFB62AA5-CE76-4734-5605-3AD1ED1F49FA}"/>
                </a:ext>
              </a:extLst>
            </p:cNvPr>
            <p:cNvSpPr/>
            <p:nvPr/>
          </p:nvSpPr>
          <p:spPr>
            <a:xfrm rot="12370848">
              <a:off x="6925282" y="5638644"/>
              <a:ext cx="562652" cy="685800"/>
            </a:xfrm>
            <a:prstGeom prst="chord">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9993956C-3557-7C62-4491-2EF31CF2879F}"/>
                </a:ext>
              </a:extLst>
            </p:cNvPr>
            <p:cNvSpPr/>
            <p:nvPr/>
          </p:nvSpPr>
          <p:spPr>
            <a:xfrm>
              <a:off x="6723947" y="5392537"/>
              <a:ext cx="202014" cy="314325"/>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8AE48584-3D77-2F21-531C-33611769C7A4}"/>
                </a:ext>
              </a:extLst>
            </p:cNvPr>
            <p:cNvSpPr/>
            <p:nvPr/>
          </p:nvSpPr>
          <p:spPr>
            <a:xfrm>
              <a:off x="7066403" y="5400520"/>
              <a:ext cx="202014" cy="314325"/>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7">
              <a:extLst>
                <a:ext uri="{FF2B5EF4-FFF2-40B4-BE49-F238E27FC236}">
                  <a16:creationId xmlns:a16="http://schemas.microsoft.com/office/drawing/2014/main" id="{501303A2-839C-9123-C5A3-FF135C5D6E57}"/>
                </a:ext>
              </a:extLst>
            </p:cNvPr>
            <p:cNvSpPr/>
            <p:nvPr/>
          </p:nvSpPr>
          <p:spPr>
            <a:xfrm rot="20653076">
              <a:off x="5822701" y="4644544"/>
              <a:ext cx="1285875" cy="744318"/>
            </a:xfrm>
            <a:custGeom>
              <a:avLst/>
              <a:gdLst>
                <a:gd name="connsiteX0" fmla="*/ 1285875 w 1285875"/>
                <a:gd name="connsiteY0" fmla="*/ 0 h 744318"/>
                <a:gd name="connsiteX1" fmla="*/ 757237 w 1285875"/>
                <a:gd name="connsiteY1" fmla="*/ 728663 h 744318"/>
                <a:gd name="connsiteX2" fmla="*/ 0 w 1285875"/>
                <a:gd name="connsiteY2" fmla="*/ 428625 h 744318"/>
              </a:gdLst>
              <a:ahLst/>
              <a:cxnLst>
                <a:cxn ang="0">
                  <a:pos x="connsiteX0" y="connsiteY0"/>
                </a:cxn>
                <a:cxn ang="0">
                  <a:pos x="connsiteX1" y="connsiteY1"/>
                </a:cxn>
                <a:cxn ang="0">
                  <a:pos x="connsiteX2" y="connsiteY2"/>
                </a:cxn>
              </a:cxnLst>
              <a:rect l="l" t="t" r="r" b="b"/>
              <a:pathLst>
                <a:path w="1285875" h="744318">
                  <a:moveTo>
                    <a:pt x="1285875" y="0"/>
                  </a:moveTo>
                  <a:cubicBezTo>
                    <a:pt x="1128712" y="328613"/>
                    <a:pt x="971549" y="657226"/>
                    <a:pt x="757237" y="728663"/>
                  </a:cubicBezTo>
                  <a:cubicBezTo>
                    <a:pt x="542925" y="800100"/>
                    <a:pt x="271462" y="614362"/>
                    <a:pt x="0" y="428625"/>
                  </a:cubicBezTo>
                </a:path>
              </a:pathLst>
            </a:custGeom>
            <a:noFill/>
            <a:ln w="57150">
              <a:solidFill>
                <a:srgbClr val="01386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72D43C7C-C9BE-3D35-8448-55CF240E5BF2}"/>
                </a:ext>
              </a:extLst>
            </p:cNvPr>
            <p:cNvCxnSpPr>
              <a:cxnSpLocks/>
            </p:cNvCxnSpPr>
            <p:nvPr/>
          </p:nvCxnSpPr>
          <p:spPr>
            <a:xfrm flipH="1">
              <a:off x="6968825" y="4437565"/>
              <a:ext cx="126192" cy="1920218"/>
            </a:xfrm>
            <a:prstGeom prst="line">
              <a:avLst/>
            </a:prstGeom>
            <a:ln w="57150">
              <a:solidFill>
                <a:srgbClr val="013865"/>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36339EFF-E2C5-625B-AC3C-F1302FCE15A0}"/>
                </a:ext>
              </a:extLst>
            </p:cNvPr>
            <p:cNvSpPr/>
            <p:nvPr/>
          </p:nvSpPr>
          <p:spPr>
            <a:xfrm>
              <a:off x="7629021" y="4710829"/>
              <a:ext cx="1808311" cy="689691"/>
            </a:xfrm>
            <a:prstGeom prst="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10">
              <a:extLst>
                <a:ext uri="{FF2B5EF4-FFF2-40B4-BE49-F238E27FC236}">
                  <a16:creationId xmlns:a16="http://schemas.microsoft.com/office/drawing/2014/main" id="{B70C630F-90A1-4B47-F285-04685EE151E1}"/>
                </a:ext>
              </a:extLst>
            </p:cNvPr>
            <p:cNvSpPr/>
            <p:nvPr/>
          </p:nvSpPr>
          <p:spPr>
            <a:xfrm>
              <a:off x="7774542" y="4980457"/>
              <a:ext cx="1332058" cy="344734"/>
            </a:xfrm>
            <a:custGeom>
              <a:avLst/>
              <a:gdLst>
                <a:gd name="connsiteX0" fmla="*/ 0 w 1332058"/>
                <a:gd name="connsiteY0" fmla="*/ 244722 h 344734"/>
                <a:gd name="connsiteX1" fmla="*/ 14288 w 1332058"/>
                <a:gd name="connsiteY1" fmla="*/ 44697 h 344734"/>
                <a:gd name="connsiteX2" fmla="*/ 28575 w 1332058"/>
                <a:gd name="connsiteY2" fmla="*/ 1834 h 344734"/>
                <a:gd name="connsiteX3" fmla="*/ 71438 w 1332058"/>
                <a:gd name="connsiteY3" fmla="*/ 158997 h 344734"/>
                <a:gd name="connsiteX4" fmla="*/ 85725 w 1332058"/>
                <a:gd name="connsiteY4" fmla="*/ 201859 h 344734"/>
                <a:gd name="connsiteX5" fmla="*/ 114300 w 1332058"/>
                <a:gd name="connsiteY5" fmla="*/ 144709 h 344734"/>
                <a:gd name="connsiteX6" fmla="*/ 128588 w 1332058"/>
                <a:gd name="connsiteY6" fmla="*/ 73272 h 344734"/>
                <a:gd name="connsiteX7" fmla="*/ 142875 w 1332058"/>
                <a:gd name="connsiteY7" fmla="*/ 144709 h 344734"/>
                <a:gd name="connsiteX8" fmla="*/ 171450 w 1332058"/>
                <a:gd name="connsiteY8" fmla="*/ 259009 h 344734"/>
                <a:gd name="connsiteX9" fmla="*/ 200025 w 1332058"/>
                <a:gd name="connsiteY9" fmla="*/ 344734 h 344734"/>
                <a:gd name="connsiteX10" fmla="*/ 214313 w 1332058"/>
                <a:gd name="connsiteY10" fmla="*/ 173284 h 344734"/>
                <a:gd name="connsiteX11" fmla="*/ 242888 w 1332058"/>
                <a:gd name="connsiteY11" fmla="*/ 259009 h 344734"/>
                <a:gd name="connsiteX12" fmla="*/ 271463 w 1332058"/>
                <a:gd name="connsiteY12" fmla="*/ 216147 h 344734"/>
                <a:gd name="connsiteX13" fmla="*/ 314325 w 1332058"/>
                <a:gd name="connsiteY13" fmla="*/ 201859 h 344734"/>
                <a:gd name="connsiteX14" fmla="*/ 357188 w 1332058"/>
                <a:gd name="connsiteY14" fmla="*/ 173284 h 344734"/>
                <a:gd name="connsiteX15" fmla="*/ 371475 w 1332058"/>
                <a:gd name="connsiteY15" fmla="*/ 101847 h 344734"/>
                <a:gd name="connsiteX16" fmla="*/ 385763 w 1332058"/>
                <a:gd name="connsiteY16" fmla="*/ 44697 h 344734"/>
                <a:gd name="connsiteX17" fmla="*/ 428625 w 1332058"/>
                <a:gd name="connsiteY17" fmla="*/ 87559 h 344734"/>
                <a:gd name="connsiteX18" fmla="*/ 442913 w 1332058"/>
                <a:gd name="connsiteY18" fmla="*/ 144709 h 344734"/>
                <a:gd name="connsiteX19" fmla="*/ 457200 w 1332058"/>
                <a:gd name="connsiteY19" fmla="*/ 187572 h 344734"/>
                <a:gd name="connsiteX20" fmla="*/ 485775 w 1332058"/>
                <a:gd name="connsiteY20" fmla="*/ 144709 h 344734"/>
                <a:gd name="connsiteX21" fmla="*/ 542925 w 1332058"/>
                <a:gd name="connsiteY21" fmla="*/ 244722 h 344734"/>
                <a:gd name="connsiteX22" fmla="*/ 585788 w 1332058"/>
                <a:gd name="connsiteY22" fmla="*/ 230434 h 344734"/>
                <a:gd name="connsiteX23" fmla="*/ 600075 w 1332058"/>
                <a:gd name="connsiteY23" fmla="*/ 173284 h 344734"/>
                <a:gd name="connsiteX24" fmla="*/ 614363 w 1332058"/>
                <a:gd name="connsiteY24" fmla="*/ 130422 h 344734"/>
                <a:gd name="connsiteX25" fmla="*/ 642938 w 1332058"/>
                <a:gd name="connsiteY25" fmla="*/ 16122 h 344734"/>
                <a:gd name="connsiteX26" fmla="*/ 671513 w 1332058"/>
                <a:gd name="connsiteY26" fmla="*/ 58984 h 344734"/>
                <a:gd name="connsiteX27" fmla="*/ 685800 w 1332058"/>
                <a:gd name="connsiteY27" fmla="*/ 101847 h 344734"/>
                <a:gd name="connsiteX28" fmla="*/ 728663 w 1332058"/>
                <a:gd name="connsiteY28" fmla="*/ 144709 h 344734"/>
                <a:gd name="connsiteX29" fmla="*/ 785813 w 1332058"/>
                <a:gd name="connsiteY29" fmla="*/ 130422 h 344734"/>
                <a:gd name="connsiteX30" fmla="*/ 842963 w 1332058"/>
                <a:gd name="connsiteY30" fmla="*/ 130422 h 344734"/>
                <a:gd name="connsiteX31" fmla="*/ 885825 w 1332058"/>
                <a:gd name="connsiteY31" fmla="*/ 158997 h 344734"/>
                <a:gd name="connsiteX32" fmla="*/ 928688 w 1332058"/>
                <a:gd name="connsiteY32" fmla="*/ 130422 h 344734"/>
                <a:gd name="connsiteX33" fmla="*/ 957263 w 1332058"/>
                <a:gd name="connsiteY33" fmla="*/ 173284 h 344734"/>
                <a:gd name="connsiteX34" fmla="*/ 1085850 w 1332058"/>
                <a:gd name="connsiteY34" fmla="*/ 244722 h 344734"/>
                <a:gd name="connsiteX35" fmla="*/ 1100138 w 1332058"/>
                <a:gd name="connsiteY35" fmla="*/ 173284 h 344734"/>
                <a:gd name="connsiteX36" fmla="*/ 1185863 w 1332058"/>
                <a:gd name="connsiteY36" fmla="*/ 187572 h 344734"/>
                <a:gd name="connsiteX37" fmla="*/ 1228725 w 1332058"/>
                <a:gd name="connsiteY37" fmla="*/ 201859 h 344734"/>
                <a:gd name="connsiteX38" fmla="*/ 1271588 w 1332058"/>
                <a:gd name="connsiteY38" fmla="*/ 158997 h 344734"/>
                <a:gd name="connsiteX39" fmla="*/ 1314450 w 1332058"/>
                <a:gd name="connsiteY39" fmla="*/ 144709 h 344734"/>
                <a:gd name="connsiteX40" fmla="*/ 1328738 w 1332058"/>
                <a:gd name="connsiteY40" fmla="*/ 101847 h 344734"/>
                <a:gd name="connsiteX41" fmla="*/ 1328738 w 1332058"/>
                <a:gd name="connsiteY41" fmla="*/ 216147 h 344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332058" h="344734">
                  <a:moveTo>
                    <a:pt x="0" y="244722"/>
                  </a:moveTo>
                  <a:cubicBezTo>
                    <a:pt x="4763" y="178047"/>
                    <a:pt x="6478" y="111084"/>
                    <a:pt x="14288" y="44697"/>
                  </a:cubicBezTo>
                  <a:cubicBezTo>
                    <a:pt x="16048" y="29740"/>
                    <a:pt x="17926" y="-8815"/>
                    <a:pt x="28575" y="1834"/>
                  </a:cubicBezTo>
                  <a:cubicBezTo>
                    <a:pt x="49008" y="22267"/>
                    <a:pt x="63998" y="129238"/>
                    <a:pt x="71438" y="158997"/>
                  </a:cubicBezTo>
                  <a:cubicBezTo>
                    <a:pt x="75091" y="173607"/>
                    <a:pt x="80963" y="187572"/>
                    <a:pt x="85725" y="201859"/>
                  </a:cubicBezTo>
                  <a:cubicBezTo>
                    <a:pt x="95250" y="182809"/>
                    <a:pt x="107565" y="164915"/>
                    <a:pt x="114300" y="144709"/>
                  </a:cubicBezTo>
                  <a:cubicBezTo>
                    <a:pt x="121979" y="121671"/>
                    <a:pt x="104304" y="73272"/>
                    <a:pt x="128588" y="73272"/>
                  </a:cubicBezTo>
                  <a:cubicBezTo>
                    <a:pt x="152872" y="73272"/>
                    <a:pt x="137415" y="121047"/>
                    <a:pt x="142875" y="144709"/>
                  </a:cubicBezTo>
                  <a:cubicBezTo>
                    <a:pt x="151706" y="182976"/>
                    <a:pt x="159031" y="221752"/>
                    <a:pt x="171450" y="259009"/>
                  </a:cubicBezTo>
                  <a:lnTo>
                    <a:pt x="200025" y="344734"/>
                  </a:lnTo>
                  <a:cubicBezTo>
                    <a:pt x="204788" y="287584"/>
                    <a:pt x="188666" y="224578"/>
                    <a:pt x="214313" y="173284"/>
                  </a:cubicBezTo>
                  <a:cubicBezTo>
                    <a:pt x="227784" y="146343"/>
                    <a:pt x="242888" y="259009"/>
                    <a:pt x="242888" y="259009"/>
                  </a:cubicBezTo>
                  <a:cubicBezTo>
                    <a:pt x="252413" y="244722"/>
                    <a:pt x="264699" y="231930"/>
                    <a:pt x="271463" y="216147"/>
                  </a:cubicBezTo>
                  <a:cubicBezTo>
                    <a:pt x="297938" y="154373"/>
                    <a:pt x="267842" y="132135"/>
                    <a:pt x="314325" y="201859"/>
                  </a:cubicBezTo>
                  <a:cubicBezTo>
                    <a:pt x="328613" y="192334"/>
                    <a:pt x="348668" y="188193"/>
                    <a:pt x="357188" y="173284"/>
                  </a:cubicBezTo>
                  <a:cubicBezTo>
                    <a:pt x="369236" y="152200"/>
                    <a:pt x="366207" y="125553"/>
                    <a:pt x="371475" y="101847"/>
                  </a:cubicBezTo>
                  <a:cubicBezTo>
                    <a:pt x="375735" y="82678"/>
                    <a:pt x="381000" y="63747"/>
                    <a:pt x="385763" y="44697"/>
                  </a:cubicBezTo>
                  <a:cubicBezTo>
                    <a:pt x="400050" y="58984"/>
                    <a:pt x="418600" y="70016"/>
                    <a:pt x="428625" y="87559"/>
                  </a:cubicBezTo>
                  <a:cubicBezTo>
                    <a:pt x="438367" y="104608"/>
                    <a:pt x="437519" y="125828"/>
                    <a:pt x="442913" y="144709"/>
                  </a:cubicBezTo>
                  <a:cubicBezTo>
                    <a:pt x="447050" y="159190"/>
                    <a:pt x="452438" y="173284"/>
                    <a:pt x="457200" y="187572"/>
                  </a:cubicBezTo>
                  <a:cubicBezTo>
                    <a:pt x="466725" y="173284"/>
                    <a:pt x="468937" y="141342"/>
                    <a:pt x="485775" y="144709"/>
                  </a:cubicBezTo>
                  <a:cubicBezTo>
                    <a:pt x="516669" y="150887"/>
                    <a:pt x="534393" y="219126"/>
                    <a:pt x="542925" y="244722"/>
                  </a:cubicBezTo>
                  <a:cubicBezTo>
                    <a:pt x="557213" y="239959"/>
                    <a:pt x="576380" y="242194"/>
                    <a:pt x="585788" y="230434"/>
                  </a:cubicBezTo>
                  <a:cubicBezTo>
                    <a:pt x="598055" y="215101"/>
                    <a:pt x="594680" y="192165"/>
                    <a:pt x="600075" y="173284"/>
                  </a:cubicBezTo>
                  <a:cubicBezTo>
                    <a:pt x="604212" y="158803"/>
                    <a:pt x="610400" y="144952"/>
                    <a:pt x="614363" y="130422"/>
                  </a:cubicBezTo>
                  <a:cubicBezTo>
                    <a:pt x="624696" y="92533"/>
                    <a:pt x="642938" y="16122"/>
                    <a:pt x="642938" y="16122"/>
                  </a:cubicBezTo>
                  <a:cubicBezTo>
                    <a:pt x="652463" y="30409"/>
                    <a:pt x="663834" y="43625"/>
                    <a:pt x="671513" y="58984"/>
                  </a:cubicBezTo>
                  <a:cubicBezTo>
                    <a:pt x="678248" y="72455"/>
                    <a:pt x="677446" y="89316"/>
                    <a:pt x="685800" y="101847"/>
                  </a:cubicBezTo>
                  <a:cubicBezTo>
                    <a:pt x="697008" y="118659"/>
                    <a:pt x="714375" y="130422"/>
                    <a:pt x="728663" y="144709"/>
                  </a:cubicBezTo>
                  <a:cubicBezTo>
                    <a:pt x="747713" y="139947"/>
                    <a:pt x="769475" y="141314"/>
                    <a:pt x="785813" y="130422"/>
                  </a:cubicBezTo>
                  <a:cubicBezTo>
                    <a:pt x="838567" y="95253"/>
                    <a:pt x="790209" y="51290"/>
                    <a:pt x="842963" y="130422"/>
                  </a:cubicBezTo>
                  <a:cubicBezTo>
                    <a:pt x="865572" y="243472"/>
                    <a:pt x="840276" y="204545"/>
                    <a:pt x="885825" y="158997"/>
                  </a:cubicBezTo>
                  <a:cubicBezTo>
                    <a:pt x="897967" y="146855"/>
                    <a:pt x="914400" y="139947"/>
                    <a:pt x="928688" y="130422"/>
                  </a:cubicBezTo>
                  <a:cubicBezTo>
                    <a:pt x="938213" y="144709"/>
                    <a:pt x="944340" y="161977"/>
                    <a:pt x="957263" y="173284"/>
                  </a:cubicBezTo>
                  <a:cubicBezTo>
                    <a:pt x="1017728" y="226190"/>
                    <a:pt x="1026980" y="225098"/>
                    <a:pt x="1085850" y="244722"/>
                  </a:cubicBezTo>
                  <a:cubicBezTo>
                    <a:pt x="1090613" y="220909"/>
                    <a:pt x="1086668" y="193490"/>
                    <a:pt x="1100138" y="173284"/>
                  </a:cubicBezTo>
                  <a:cubicBezTo>
                    <a:pt x="1128833" y="130241"/>
                    <a:pt x="1165197" y="177239"/>
                    <a:pt x="1185863" y="187572"/>
                  </a:cubicBezTo>
                  <a:cubicBezTo>
                    <a:pt x="1199333" y="194307"/>
                    <a:pt x="1214438" y="197097"/>
                    <a:pt x="1228725" y="201859"/>
                  </a:cubicBezTo>
                  <a:cubicBezTo>
                    <a:pt x="1243013" y="187572"/>
                    <a:pt x="1254776" y="170205"/>
                    <a:pt x="1271588" y="158997"/>
                  </a:cubicBezTo>
                  <a:cubicBezTo>
                    <a:pt x="1284119" y="150643"/>
                    <a:pt x="1303801" y="155358"/>
                    <a:pt x="1314450" y="144709"/>
                  </a:cubicBezTo>
                  <a:cubicBezTo>
                    <a:pt x="1325099" y="134060"/>
                    <a:pt x="1325784" y="87079"/>
                    <a:pt x="1328738" y="101847"/>
                  </a:cubicBezTo>
                  <a:cubicBezTo>
                    <a:pt x="1336210" y="139207"/>
                    <a:pt x="1328738" y="178047"/>
                    <a:pt x="1328738" y="21614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C235E560-55A5-55AE-0ED9-38037448EFDB}"/>
                </a:ext>
              </a:extLst>
            </p:cNvPr>
            <p:cNvSpPr txBox="1"/>
            <p:nvPr/>
          </p:nvSpPr>
          <p:spPr>
            <a:xfrm>
              <a:off x="7662359" y="4647371"/>
              <a:ext cx="1752531" cy="369332"/>
            </a:xfrm>
            <a:prstGeom prst="rect">
              <a:avLst/>
            </a:prstGeom>
            <a:noFill/>
          </p:spPr>
          <p:txBody>
            <a:bodyPr wrap="none" rtlCol="0">
              <a:spAutoFit/>
            </a:bodyPr>
            <a:lstStyle/>
            <a:p>
              <a:r>
                <a:rPr lang="en-US" dirty="0"/>
                <a:t>TCCTGAGTAATTA</a:t>
              </a:r>
            </a:p>
          </p:txBody>
        </p:sp>
        <p:sp>
          <p:nvSpPr>
            <p:cNvPr id="13" name="TextBox 12">
              <a:extLst>
                <a:ext uri="{FF2B5EF4-FFF2-40B4-BE49-F238E27FC236}">
                  <a16:creationId xmlns:a16="http://schemas.microsoft.com/office/drawing/2014/main" id="{CF639865-8701-C489-31A1-960A2EAA132B}"/>
                </a:ext>
              </a:extLst>
            </p:cNvPr>
            <p:cNvSpPr txBox="1"/>
            <p:nvPr/>
          </p:nvSpPr>
          <p:spPr>
            <a:xfrm>
              <a:off x="9820254" y="4793687"/>
              <a:ext cx="764697" cy="369332"/>
            </a:xfrm>
            <a:prstGeom prst="rect">
              <a:avLst/>
            </a:prstGeom>
            <a:noFill/>
          </p:spPr>
          <p:txBody>
            <a:bodyPr wrap="none" rtlCol="0">
              <a:spAutoFit/>
            </a:bodyPr>
            <a:lstStyle/>
            <a:p>
              <a:r>
                <a:rPr lang="en-US" dirty="0"/>
                <a:t>Target</a:t>
              </a:r>
            </a:p>
          </p:txBody>
        </p:sp>
        <p:sp>
          <p:nvSpPr>
            <p:cNvPr id="14" name="TextBox 13">
              <a:extLst>
                <a:ext uri="{FF2B5EF4-FFF2-40B4-BE49-F238E27FC236}">
                  <a16:creationId xmlns:a16="http://schemas.microsoft.com/office/drawing/2014/main" id="{DCA490B9-7B7B-36B4-56BA-A81DAE4AB9AE}"/>
                </a:ext>
              </a:extLst>
            </p:cNvPr>
            <p:cNvSpPr txBox="1"/>
            <p:nvPr/>
          </p:nvSpPr>
          <p:spPr>
            <a:xfrm>
              <a:off x="10877464" y="4793686"/>
              <a:ext cx="1483366" cy="646331"/>
            </a:xfrm>
            <a:prstGeom prst="rect">
              <a:avLst/>
            </a:prstGeom>
            <a:noFill/>
          </p:spPr>
          <p:txBody>
            <a:bodyPr wrap="square" rtlCol="0">
              <a:spAutoFit/>
            </a:bodyPr>
            <a:lstStyle/>
            <a:p>
              <a:r>
                <a:rPr lang="en-US" dirty="0"/>
                <a:t>Continue sequencing</a:t>
              </a:r>
            </a:p>
          </p:txBody>
        </p:sp>
        <p:cxnSp>
          <p:nvCxnSpPr>
            <p:cNvPr id="15" name="Straight Arrow Connector 14">
              <a:extLst>
                <a:ext uri="{FF2B5EF4-FFF2-40B4-BE49-F238E27FC236}">
                  <a16:creationId xmlns:a16="http://schemas.microsoft.com/office/drawing/2014/main" id="{C8A8281A-9F87-A8C0-2DAA-5D43953A7560}"/>
                </a:ext>
              </a:extLst>
            </p:cNvPr>
            <p:cNvCxnSpPr>
              <a:endCxn id="13" idx="1"/>
            </p:cNvCxnSpPr>
            <p:nvPr/>
          </p:nvCxnSpPr>
          <p:spPr>
            <a:xfrm>
              <a:off x="9574767" y="4978353"/>
              <a:ext cx="24548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B952F9C-52B8-C09A-471F-AC85314075CF}"/>
                </a:ext>
              </a:extLst>
            </p:cNvPr>
            <p:cNvCxnSpPr/>
            <p:nvPr/>
          </p:nvCxnSpPr>
          <p:spPr>
            <a:xfrm>
              <a:off x="10631977" y="4978353"/>
              <a:ext cx="24548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pic>
        <p:nvPicPr>
          <p:cNvPr id="19" name="Picture 18" descr="A green check mark on a black background&#10;&#10;Description automatically generated">
            <a:extLst>
              <a:ext uri="{FF2B5EF4-FFF2-40B4-BE49-F238E27FC236}">
                <a16:creationId xmlns:a16="http://schemas.microsoft.com/office/drawing/2014/main" id="{B273977B-500F-F88B-52EC-D0FDAE07EB1A}"/>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4930823" y="3096737"/>
            <a:ext cx="1012331" cy="1159046"/>
          </a:xfrm>
          <a:prstGeom prst="rect">
            <a:avLst/>
          </a:prstGeom>
        </p:spPr>
      </p:pic>
      <p:graphicFrame>
        <p:nvGraphicFramePr>
          <p:cNvPr id="21" name="Diagram 20">
            <a:extLst>
              <a:ext uri="{FF2B5EF4-FFF2-40B4-BE49-F238E27FC236}">
                <a16:creationId xmlns:a16="http://schemas.microsoft.com/office/drawing/2014/main" id="{94D541FE-2890-189B-818E-0F4092896DBA}"/>
              </a:ext>
            </a:extLst>
          </p:cNvPr>
          <p:cNvGraphicFramePr/>
          <p:nvPr>
            <p:extLst>
              <p:ext uri="{D42A27DB-BD31-4B8C-83A1-F6EECF244321}">
                <p14:modId xmlns:p14="http://schemas.microsoft.com/office/powerpoint/2010/main" val="1301922818"/>
              </p:ext>
            </p:extLst>
          </p:nvPr>
        </p:nvGraphicFramePr>
        <p:xfrm>
          <a:off x="8802991" y="778452"/>
          <a:ext cx="2112242" cy="4034652"/>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31532453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DD07E3-5692-269E-50AE-AADC6F57E138}"/>
              </a:ext>
            </a:extLst>
          </p:cNvPr>
          <p:cNvSpPr>
            <a:spLocks noGrp="1"/>
          </p:cNvSpPr>
          <p:nvPr>
            <p:ph type="title"/>
          </p:nvPr>
        </p:nvSpPr>
        <p:spPr>
          <a:xfrm>
            <a:off x="2549236" y="533614"/>
            <a:ext cx="9210963" cy="888786"/>
          </a:xfrm>
        </p:spPr>
        <p:txBody>
          <a:bodyPr anchor="t">
            <a:normAutofit/>
          </a:bodyPr>
          <a:lstStyle/>
          <a:p>
            <a:r>
              <a:rPr lang="en-US" dirty="0"/>
              <a:t>Caveats</a:t>
            </a:r>
          </a:p>
        </p:txBody>
      </p:sp>
      <p:graphicFrame>
        <p:nvGraphicFramePr>
          <p:cNvPr id="6" name="Text Placeholder 3">
            <a:extLst>
              <a:ext uri="{FF2B5EF4-FFF2-40B4-BE49-F238E27FC236}">
                <a16:creationId xmlns:a16="http://schemas.microsoft.com/office/drawing/2014/main" id="{AB778CF8-7FD3-7E3D-76F2-688C1529222D}"/>
              </a:ext>
            </a:extLst>
          </p:cNvPr>
          <p:cNvGraphicFramePr/>
          <p:nvPr>
            <p:extLst>
              <p:ext uri="{D42A27DB-BD31-4B8C-83A1-F6EECF244321}">
                <p14:modId xmlns:p14="http://schemas.microsoft.com/office/powerpoint/2010/main" val="2683759456"/>
              </p:ext>
            </p:extLst>
          </p:nvPr>
        </p:nvGraphicFramePr>
        <p:xfrm>
          <a:off x="738187" y="2236573"/>
          <a:ext cx="10477501" cy="28479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361724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Community UU Matters: Let Your Precious Go">
            <a:extLst>
              <a:ext uri="{FF2B5EF4-FFF2-40B4-BE49-F238E27FC236}">
                <a16:creationId xmlns:a16="http://schemas.microsoft.com/office/drawing/2014/main" id="{128692D0-B1CA-CCFF-6698-8A17AB30AF1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939" b="30939"/>
          <a:stretch/>
        </p:blipFill>
        <p:spPr bwMode="auto">
          <a:xfrm>
            <a:off x="681038" y="1756090"/>
            <a:ext cx="5181600" cy="4568296"/>
          </a:xfrm>
          <a:prstGeom prst="rect">
            <a:avLst/>
          </a:prstGeom>
          <a:solidFill>
            <a:srgbClr val="FFFFFF"/>
          </a:solidFill>
        </p:spPr>
      </p:pic>
      <p:sp>
        <p:nvSpPr>
          <p:cNvPr id="4" name="Text Placeholder 3">
            <a:extLst>
              <a:ext uri="{FF2B5EF4-FFF2-40B4-BE49-F238E27FC236}">
                <a16:creationId xmlns:a16="http://schemas.microsoft.com/office/drawing/2014/main" id="{1606B2BB-3A70-4EFA-7EFF-F365D40F3212}"/>
              </a:ext>
            </a:extLst>
          </p:cNvPr>
          <p:cNvSpPr>
            <a:spLocks noGrp="1"/>
          </p:cNvSpPr>
          <p:nvPr>
            <p:ph sz="half" idx="2"/>
          </p:nvPr>
        </p:nvSpPr>
        <p:spPr>
          <a:xfrm>
            <a:off x="6172200" y="1608667"/>
            <a:ext cx="5181600" cy="4568296"/>
          </a:xfrm>
        </p:spPr>
        <p:txBody>
          <a:bodyPr>
            <a:normAutofit/>
          </a:bodyPr>
          <a:lstStyle/>
          <a:p>
            <a:pPr marL="0" indent="0">
              <a:buNone/>
            </a:pPr>
            <a:r>
              <a:rPr lang="en-US" sz="2000" dirty="0"/>
              <a:t>Recover a library from the </a:t>
            </a:r>
            <a:r>
              <a:rPr lang="en-US" sz="2000" dirty="0" err="1"/>
              <a:t>flowcell</a:t>
            </a:r>
            <a:r>
              <a:rPr lang="en-US" sz="2000" dirty="0"/>
              <a:t> and reload it on another </a:t>
            </a:r>
            <a:r>
              <a:rPr lang="en-US" sz="2000" dirty="0" err="1"/>
              <a:t>flowcell</a:t>
            </a:r>
            <a:r>
              <a:rPr lang="en-US" sz="2000" dirty="0"/>
              <a:t>! </a:t>
            </a:r>
          </a:p>
          <a:p>
            <a:pPr marL="0" indent="0">
              <a:buNone/>
            </a:pPr>
            <a:endParaRPr lang="en-US" sz="2000" dirty="0"/>
          </a:p>
          <a:p>
            <a:pPr marL="0" indent="0">
              <a:buNone/>
            </a:pPr>
            <a:r>
              <a:rPr lang="en-US" sz="2000" dirty="0"/>
              <a:t>Useful if:</a:t>
            </a:r>
          </a:p>
          <a:p>
            <a:r>
              <a:rPr lang="en-US" sz="2000" dirty="0"/>
              <a:t>Want more data from the same library</a:t>
            </a:r>
          </a:p>
          <a:p>
            <a:r>
              <a:rPr lang="en-US" sz="2000" dirty="0"/>
              <a:t>Library fails early in run </a:t>
            </a:r>
          </a:p>
          <a:p>
            <a:r>
              <a:rPr lang="en-US" sz="2000" dirty="0"/>
              <a:t>If </a:t>
            </a:r>
            <a:r>
              <a:rPr lang="en-US" sz="2000" dirty="0" err="1"/>
              <a:t>flowcell</a:t>
            </a:r>
            <a:r>
              <a:rPr lang="en-US" sz="2000" dirty="0"/>
              <a:t> is blocked</a:t>
            </a:r>
          </a:p>
        </p:txBody>
      </p:sp>
      <p:sp>
        <p:nvSpPr>
          <p:cNvPr id="2" name="Title 1">
            <a:extLst>
              <a:ext uri="{FF2B5EF4-FFF2-40B4-BE49-F238E27FC236}">
                <a16:creationId xmlns:a16="http://schemas.microsoft.com/office/drawing/2014/main" id="{6A9C1D23-F358-0871-ECBB-C8D45653B9DC}"/>
              </a:ext>
            </a:extLst>
          </p:cNvPr>
          <p:cNvSpPr>
            <a:spLocks noGrp="1"/>
          </p:cNvSpPr>
          <p:nvPr>
            <p:ph type="title"/>
          </p:nvPr>
        </p:nvSpPr>
        <p:spPr>
          <a:xfrm>
            <a:off x="2549236" y="533614"/>
            <a:ext cx="9210963" cy="888786"/>
          </a:xfrm>
        </p:spPr>
        <p:txBody>
          <a:bodyPr anchor="t">
            <a:normAutofit/>
          </a:bodyPr>
          <a:lstStyle/>
          <a:p>
            <a:r>
              <a:rPr lang="en-US" dirty="0"/>
              <a:t>Recovery protocol</a:t>
            </a:r>
          </a:p>
        </p:txBody>
      </p:sp>
      <p:pic>
        <p:nvPicPr>
          <p:cNvPr id="7172" name="Picture 4" descr="Nanopore store: MinION">
            <a:extLst>
              <a:ext uri="{FF2B5EF4-FFF2-40B4-BE49-F238E27FC236}">
                <a16:creationId xmlns:a16="http://schemas.microsoft.com/office/drawing/2014/main" id="{F9B4ABD3-72E6-C562-3F07-AE099A845D1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71862" y="4786312"/>
            <a:ext cx="1292005" cy="9525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DD56B86D-9808-DE31-EE47-922089458D5C}"/>
              </a:ext>
            </a:extLst>
          </p:cNvPr>
          <p:cNvSpPr txBox="1"/>
          <p:nvPr/>
        </p:nvSpPr>
        <p:spPr>
          <a:xfrm>
            <a:off x="786257" y="1998017"/>
            <a:ext cx="2685605" cy="461665"/>
          </a:xfrm>
          <a:prstGeom prst="rect">
            <a:avLst/>
          </a:prstGeom>
          <a:noFill/>
        </p:spPr>
        <p:txBody>
          <a:bodyPr wrap="square" rtlCol="0">
            <a:spAutoFit/>
          </a:bodyPr>
          <a:lstStyle/>
          <a:p>
            <a:r>
              <a:rPr lang="en-US" sz="2400" dirty="0">
                <a:solidFill>
                  <a:schemeClr val="bg1"/>
                </a:solidFill>
                <a:latin typeface="Lucida Calligraphy" panose="03010101010101010101" pitchFamily="66" charset="77"/>
              </a:rPr>
              <a:t>My precious</a:t>
            </a:r>
          </a:p>
        </p:txBody>
      </p:sp>
    </p:spTree>
    <p:extLst>
      <p:ext uri="{BB962C8B-B14F-4D97-AF65-F5344CB8AC3E}">
        <p14:creationId xmlns:p14="http://schemas.microsoft.com/office/powerpoint/2010/main" val="37365466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7997F13-64E8-3562-D201-E813BB9BABC4}"/>
              </a:ext>
            </a:extLst>
          </p:cNvPr>
          <p:cNvSpPr>
            <a:spLocks noGrp="1"/>
          </p:cNvSpPr>
          <p:nvPr>
            <p:ph type="title"/>
          </p:nvPr>
        </p:nvSpPr>
        <p:spPr/>
        <p:txBody>
          <a:bodyPr/>
          <a:lstStyle/>
          <a:p>
            <a:r>
              <a:rPr lang="en-US" dirty="0"/>
              <a:t>Fancy nanopore video!</a:t>
            </a:r>
          </a:p>
        </p:txBody>
      </p:sp>
      <p:sp>
        <p:nvSpPr>
          <p:cNvPr id="6" name="Content Placeholder 5">
            <a:extLst>
              <a:ext uri="{FF2B5EF4-FFF2-40B4-BE49-F238E27FC236}">
                <a16:creationId xmlns:a16="http://schemas.microsoft.com/office/drawing/2014/main" id="{167A7566-627C-2781-B86E-0E7A99BB634E}"/>
              </a:ext>
            </a:extLst>
          </p:cNvPr>
          <p:cNvSpPr>
            <a:spLocks noGrp="1"/>
          </p:cNvSpPr>
          <p:nvPr>
            <p:ph sz="quarter" idx="13"/>
          </p:nvPr>
        </p:nvSpPr>
        <p:spPr/>
        <p:txBody>
          <a:bodyPr/>
          <a:lstStyle/>
          <a:p>
            <a:r>
              <a:rPr lang="en-US" dirty="0">
                <a:hlinkClick r:id="rId2"/>
              </a:rPr>
              <a:t>https://nanoporetech.com/support/how-it-works#fullVideo&amp;modal=fullVideo</a:t>
            </a:r>
            <a:r>
              <a:rPr lang="en-US" dirty="0"/>
              <a:t> </a:t>
            </a:r>
          </a:p>
        </p:txBody>
      </p:sp>
    </p:spTree>
    <p:extLst>
      <p:ext uri="{BB962C8B-B14F-4D97-AF65-F5344CB8AC3E}">
        <p14:creationId xmlns:p14="http://schemas.microsoft.com/office/powerpoint/2010/main" val="388456298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75F20C-468E-F742-9149-B8A5FEBC2911}"/>
              </a:ext>
            </a:extLst>
          </p:cNvPr>
          <p:cNvSpPr>
            <a:spLocks noGrp="1"/>
          </p:cNvSpPr>
          <p:nvPr>
            <p:ph type="title"/>
          </p:nvPr>
        </p:nvSpPr>
        <p:spPr>
          <a:xfrm>
            <a:off x="2549236" y="533614"/>
            <a:ext cx="9210963" cy="888786"/>
          </a:xfrm>
        </p:spPr>
        <p:txBody>
          <a:bodyPr anchor="t">
            <a:normAutofit/>
          </a:bodyPr>
          <a:lstStyle/>
          <a:p>
            <a:r>
              <a:rPr lang="en-GB" dirty="0"/>
              <a:t>Let’s get sequencing!</a:t>
            </a:r>
            <a:br>
              <a:rPr lang="en-GB" dirty="0"/>
            </a:br>
            <a:endParaRPr lang="en-US" dirty="0"/>
          </a:p>
        </p:txBody>
      </p:sp>
      <p:pic>
        <p:nvPicPr>
          <p:cNvPr id="11" name="Picture 10">
            <a:extLst>
              <a:ext uri="{FF2B5EF4-FFF2-40B4-BE49-F238E27FC236}">
                <a16:creationId xmlns:a16="http://schemas.microsoft.com/office/drawing/2014/main" id="{F14792EB-8D14-7F53-2E7D-CB9D2EDE5906}"/>
              </a:ext>
            </a:extLst>
          </p:cNvPr>
          <p:cNvPicPr>
            <a:picLocks noChangeAspect="1"/>
          </p:cNvPicPr>
          <p:nvPr/>
        </p:nvPicPr>
        <p:blipFill rotWithShape="1">
          <a:blip r:embed="rId3">
            <a:extLst>
              <a:ext uri="{28A0092B-C50C-407E-A947-70E740481C1C}">
                <a14:useLocalDpi xmlns:a14="http://schemas.microsoft.com/office/drawing/2010/main" val="0"/>
              </a:ext>
            </a:extLst>
          </a:blip>
          <a:srcRect t="12379" b="14288"/>
          <a:stretch/>
        </p:blipFill>
        <p:spPr>
          <a:xfrm>
            <a:off x="285750" y="1627188"/>
            <a:ext cx="11474450" cy="4606925"/>
          </a:xfrm>
          <a:prstGeom prst="rect">
            <a:avLst/>
          </a:prstGeom>
          <a:noFill/>
        </p:spPr>
      </p:pic>
    </p:spTree>
    <p:extLst>
      <p:ext uri="{BB962C8B-B14F-4D97-AF65-F5344CB8AC3E}">
        <p14:creationId xmlns:p14="http://schemas.microsoft.com/office/powerpoint/2010/main" val="30063787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7084A65-90D4-119A-E87A-EAE7F3016ECC}"/>
              </a:ext>
            </a:extLst>
          </p:cNvPr>
          <p:cNvSpPr>
            <a:spLocks noGrp="1"/>
          </p:cNvSpPr>
          <p:nvPr>
            <p:ph type="title"/>
          </p:nvPr>
        </p:nvSpPr>
        <p:spPr>
          <a:xfrm>
            <a:off x="741680" y="2123676"/>
            <a:ext cx="4027169" cy="1600200"/>
          </a:xfrm>
        </p:spPr>
        <p:txBody>
          <a:bodyPr anchor="t">
            <a:normAutofit/>
          </a:bodyPr>
          <a:lstStyle/>
          <a:p>
            <a:r>
              <a:rPr lang="en-US" dirty="0"/>
              <a:t>Nanopore sequencing</a:t>
            </a:r>
          </a:p>
        </p:txBody>
      </p:sp>
      <p:sp>
        <p:nvSpPr>
          <p:cNvPr id="3" name="Content Placeholder 2">
            <a:extLst>
              <a:ext uri="{FF2B5EF4-FFF2-40B4-BE49-F238E27FC236}">
                <a16:creationId xmlns:a16="http://schemas.microsoft.com/office/drawing/2014/main" id="{7D067DAE-27CA-5122-EB41-F13BEECD1CE4}"/>
              </a:ext>
            </a:extLst>
          </p:cNvPr>
          <p:cNvSpPr>
            <a:spLocks noGrp="1"/>
          </p:cNvSpPr>
          <p:nvPr>
            <p:ph type="body" sz="half" idx="2"/>
          </p:nvPr>
        </p:nvSpPr>
        <p:spPr>
          <a:xfrm>
            <a:off x="741680" y="3934224"/>
            <a:ext cx="4030345" cy="1934763"/>
          </a:xfrm>
        </p:spPr>
        <p:txBody>
          <a:bodyPr>
            <a:normAutofit/>
          </a:bodyPr>
          <a:lstStyle/>
          <a:p>
            <a:pPr marL="0" indent="0">
              <a:buNone/>
            </a:pPr>
            <a:r>
              <a:rPr lang="en-GB"/>
              <a:t>A unique, scalable technology that enables direct, real-time analysis of long DNA or RNA fragments</a:t>
            </a:r>
            <a:endParaRPr lang="en-US" dirty="0"/>
          </a:p>
        </p:txBody>
      </p:sp>
      <p:pic>
        <p:nvPicPr>
          <p:cNvPr id="6" name="Picture 4" descr="Handheld Device Offers 'Most Complete' Gene Sequence Yet, And Costs $1000">
            <a:extLst>
              <a:ext uri="{FF2B5EF4-FFF2-40B4-BE49-F238E27FC236}">
                <a16:creationId xmlns:a16="http://schemas.microsoft.com/office/drawing/2014/main" id="{37636BB4-E369-4747-4DEF-DB6DA17ED4E9}"/>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5183188" y="1017079"/>
            <a:ext cx="6172200" cy="4814316"/>
          </a:xfrm>
          <a:prstGeom prst="rect">
            <a:avLst/>
          </a:prstGeom>
          <a:solidFill>
            <a:srgbClr val="FFFFFF"/>
          </a:solidFill>
        </p:spPr>
      </p:pic>
    </p:spTree>
    <p:extLst>
      <p:ext uri="{BB962C8B-B14F-4D97-AF65-F5344CB8AC3E}">
        <p14:creationId xmlns:p14="http://schemas.microsoft.com/office/powerpoint/2010/main" val="21893570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FFDBEEC-377A-CC4E-B95E-B725B57635DB}"/>
              </a:ext>
            </a:extLst>
          </p:cNvPr>
          <p:cNvSpPr>
            <a:spLocks noGrp="1"/>
          </p:cNvSpPr>
          <p:nvPr>
            <p:ph sz="half" idx="1"/>
          </p:nvPr>
        </p:nvSpPr>
        <p:spPr>
          <a:xfrm>
            <a:off x="838200" y="1608667"/>
            <a:ext cx="5181600" cy="4568296"/>
          </a:xfrm>
        </p:spPr>
        <p:txBody>
          <a:bodyPr>
            <a:normAutofit/>
          </a:bodyPr>
          <a:lstStyle/>
          <a:p>
            <a:pPr marL="0" indent="0">
              <a:buNone/>
            </a:pPr>
            <a:endParaRPr lang="en-GB"/>
          </a:p>
          <a:p>
            <a:endParaRPr lang="en-GB"/>
          </a:p>
          <a:p>
            <a:pPr marL="0" indent="0">
              <a:buNone/>
            </a:pPr>
            <a:r>
              <a:rPr lang="en-GB"/>
              <a:t>Enabling the analysis of </a:t>
            </a:r>
            <a:r>
              <a:rPr lang="en-GB" b="1"/>
              <a:t>anything</a:t>
            </a:r>
            <a:r>
              <a:rPr lang="en-GB"/>
              <a:t>, by </a:t>
            </a:r>
            <a:r>
              <a:rPr lang="en-GB" b="1"/>
              <a:t>anyone</a:t>
            </a:r>
            <a:r>
              <a:rPr lang="en-GB"/>
              <a:t>, </a:t>
            </a:r>
            <a:r>
              <a:rPr lang="en-GB" b="1"/>
              <a:t>anywhere</a:t>
            </a:r>
            <a:endParaRPr lang="en-GB"/>
          </a:p>
        </p:txBody>
      </p:sp>
      <p:pic>
        <p:nvPicPr>
          <p:cNvPr id="1026" name="Picture 2" descr="Disruptive Technologies - How to Capture a Market by Appealing to Neglected  Customers">
            <a:extLst>
              <a:ext uri="{FF2B5EF4-FFF2-40B4-BE49-F238E27FC236}">
                <a16:creationId xmlns:a16="http://schemas.microsoft.com/office/drawing/2014/main" id="{16F71E03-12FE-1853-D42C-261BCCD87DF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1836"/>
          <a:stretch/>
        </p:blipFill>
        <p:spPr bwMode="auto">
          <a:xfrm>
            <a:off x="6172200" y="1608667"/>
            <a:ext cx="5181600" cy="4568296"/>
          </a:xfrm>
          <a:prstGeom prst="rect">
            <a:avLst/>
          </a:prstGeom>
          <a:solidFill>
            <a:srgbClr val="FFFFFF"/>
          </a:solidFill>
        </p:spPr>
      </p:pic>
      <p:sp>
        <p:nvSpPr>
          <p:cNvPr id="2" name="Title 1">
            <a:extLst>
              <a:ext uri="{FF2B5EF4-FFF2-40B4-BE49-F238E27FC236}">
                <a16:creationId xmlns:a16="http://schemas.microsoft.com/office/drawing/2014/main" id="{B03ECEEE-32E0-6441-9C49-F7C0B4D007C5}"/>
              </a:ext>
            </a:extLst>
          </p:cNvPr>
          <p:cNvSpPr>
            <a:spLocks noGrp="1"/>
          </p:cNvSpPr>
          <p:nvPr>
            <p:ph type="title"/>
          </p:nvPr>
        </p:nvSpPr>
        <p:spPr>
          <a:xfrm>
            <a:off x="2549236" y="533614"/>
            <a:ext cx="9210963" cy="888786"/>
          </a:xfrm>
        </p:spPr>
        <p:txBody>
          <a:bodyPr anchor="t">
            <a:normAutofit/>
          </a:bodyPr>
          <a:lstStyle/>
          <a:p>
            <a:r>
              <a:rPr lang="en-US" dirty="0"/>
              <a:t>Disruptive technology</a:t>
            </a:r>
          </a:p>
        </p:txBody>
      </p:sp>
      <p:pic>
        <p:nvPicPr>
          <p:cNvPr id="11" name="Picture 2" descr="Oxford Nanopore | UK Technology Fast 50 | Deloitte UK">
            <a:extLst>
              <a:ext uri="{FF2B5EF4-FFF2-40B4-BE49-F238E27FC236}">
                <a16:creationId xmlns:a16="http://schemas.microsoft.com/office/drawing/2014/main" id="{E704879A-2BD2-F94B-0FA4-E3DE33D52B8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1789" t="3967" b="20159"/>
          <a:stretch/>
        </p:blipFill>
        <p:spPr bwMode="auto">
          <a:xfrm>
            <a:off x="1842448" y="3892815"/>
            <a:ext cx="3364814" cy="1423309"/>
          </a:xfrm>
          <a:custGeom>
            <a:avLst/>
            <a:gdLst/>
            <a:ahLst/>
            <a:cxnLst/>
            <a:rect l="l" t="t" r="r" b="b"/>
            <a:pathLst>
              <a:path w="7472381" h="3055043">
                <a:moveTo>
                  <a:pt x="638975" y="0"/>
                </a:moveTo>
                <a:lnTo>
                  <a:pt x="7472381" y="0"/>
                </a:lnTo>
                <a:lnTo>
                  <a:pt x="7472381" y="2579984"/>
                </a:lnTo>
                <a:lnTo>
                  <a:pt x="7472381" y="3055043"/>
                </a:lnTo>
                <a:lnTo>
                  <a:pt x="6992676" y="3055043"/>
                </a:lnTo>
                <a:lnTo>
                  <a:pt x="1946893" y="3055043"/>
                </a:lnTo>
                <a:cubicBezTo>
                  <a:pt x="1801205" y="2983605"/>
                  <a:pt x="1662624" y="2897880"/>
                  <a:pt x="1506276" y="2855018"/>
                </a:cubicBezTo>
                <a:cubicBezTo>
                  <a:pt x="1399675" y="2826443"/>
                  <a:pt x="1296627" y="2776437"/>
                  <a:pt x="1314394" y="2626417"/>
                </a:cubicBezTo>
                <a:cubicBezTo>
                  <a:pt x="1317947" y="2583555"/>
                  <a:pt x="1289520" y="2551409"/>
                  <a:pt x="1246880" y="2562124"/>
                </a:cubicBezTo>
                <a:cubicBezTo>
                  <a:pt x="1165153" y="2583555"/>
                  <a:pt x="1126065" y="2522833"/>
                  <a:pt x="1079872" y="2476399"/>
                </a:cubicBezTo>
                <a:cubicBezTo>
                  <a:pt x="998144" y="2394247"/>
                  <a:pt x="919970" y="2308520"/>
                  <a:pt x="788495" y="2294233"/>
                </a:cubicBezTo>
                <a:cubicBezTo>
                  <a:pt x="813369" y="2229939"/>
                  <a:pt x="856009" y="2237083"/>
                  <a:pt x="895097" y="2251371"/>
                </a:cubicBezTo>
                <a:cubicBezTo>
                  <a:pt x="998144" y="2287090"/>
                  <a:pt x="1101192" y="2326380"/>
                  <a:pt x="1204239" y="2362099"/>
                </a:cubicBezTo>
                <a:cubicBezTo>
                  <a:pt x="1271754" y="2383530"/>
                  <a:pt x="1339267" y="2415677"/>
                  <a:pt x="1428102" y="2390674"/>
                </a:cubicBezTo>
                <a:cubicBezTo>
                  <a:pt x="1349928" y="2262087"/>
                  <a:pt x="1218453" y="2237083"/>
                  <a:pt x="1111852" y="2197793"/>
                </a:cubicBezTo>
                <a:cubicBezTo>
                  <a:pt x="980377" y="2147787"/>
                  <a:pt x="902203" y="2054918"/>
                  <a:pt x="806262" y="1947762"/>
                </a:cubicBezTo>
                <a:cubicBezTo>
                  <a:pt x="902203" y="1919187"/>
                  <a:pt x="962610" y="1997768"/>
                  <a:pt x="1040785" y="1994196"/>
                </a:cubicBezTo>
                <a:cubicBezTo>
                  <a:pt x="1044338" y="1983480"/>
                  <a:pt x="1051445" y="1962049"/>
                  <a:pt x="1051445" y="1962049"/>
                </a:cubicBezTo>
                <a:cubicBezTo>
                  <a:pt x="923523" y="1904899"/>
                  <a:pt x="866670" y="1797743"/>
                  <a:pt x="845349" y="1665583"/>
                </a:cubicBezTo>
                <a:cubicBezTo>
                  <a:pt x="838243" y="1597718"/>
                  <a:pt x="792049" y="1576287"/>
                  <a:pt x="745855" y="1544140"/>
                </a:cubicBezTo>
                <a:cubicBezTo>
                  <a:pt x="589507" y="1433411"/>
                  <a:pt x="422499" y="1333399"/>
                  <a:pt x="291024" y="1183381"/>
                </a:cubicBezTo>
                <a:cubicBezTo>
                  <a:pt x="443819" y="1201239"/>
                  <a:pt x="564633" y="1301252"/>
                  <a:pt x="724535" y="1344115"/>
                </a:cubicBezTo>
                <a:cubicBezTo>
                  <a:pt x="596614" y="1179808"/>
                  <a:pt x="429605" y="1094083"/>
                  <a:pt x="276811" y="994071"/>
                </a:cubicBezTo>
                <a:cubicBezTo>
                  <a:pt x="205743" y="947637"/>
                  <a:pt x="141783" y="890486"/>
                  <a:pt x="60055" y="865484"/>
                </a:cubicBezTo>
                <a:cubicBezTo>
                  <a:pt x="31628" y="858340"/>
                  <a:pt x="-18119" y="840481"/>
                  <a:pt x="6755" y="790474"/>
                </a:cubicBezTo>
                <a:cubicBezTo>
                  <a:pt x="28075" y="747612"/>
                  <a:pt x="67162" y="761900"/>
                  <a:pt x="102696" y="772614"/>
                </a:cubicBezTo>
                <a:cubicBezTo>
                  <a:pt x="187976" y="801190"/>
                  <a:pt x="280364" y="801190"/>
                  <a:pt x="397625" y="801190"/>
                </a:cubicBezTo>
                <a:cubicBezTo>
                  <a:pt x="298131" y="665458"/>
                  <a:pt x="116909" y="708321"/>
                  <a:pt x="31628" y="565446"/>
                </a:cubicBezTo>
                <a:cubicBezTo>
                  <a:pt x="138229" y="540444"/>
                  <a:pt x="219957" y="590450"/>
                  <a:pt x="305237" y="601165"/>
                </a:cubicBezTo>
                <a:cubicBezTo>
                  <a:pt x="383412" y="611881"/>
                  <a:pt x="401178" y="586877"/>
                  <a:pt x="383412" y="508296"/>
                </a:cubicBezTo>
                <a:cubicBezTo>
                  <a:pt x="354985" y="386853"/>
                  <a:pt x="397625" y="326130"/>
                  <a:pt x="511333" y="358278"/>
                </a:cubicBezTo>
                <a:cubicBezTo>
                  <a:pt x="617934" y="390424"/>
                  <a:pt x="628594" y="343990"/>
                  <a:pt x="600167" y="276124"/>
                </a:cubicBezTo>
                <a:cubicBezTo>
                  <a:pt x="557527" y="176112"/>
                  <a:pt x="603720" y="97531"/>
                  <a:pt x="635701" y="11805"/>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5724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6FB8D67-A6AC-E079-6C8A-4C6FD33AF377}"/>
              </a:ext>
            </a:extLst>
          </p:cNvPr>
          <p:cNvPicPr>
            <a:picLocks noChangeAspect="1"/>
          </p:cNvPicPr>
          <p:nvPr/>
        </p:nvPicPr>
        <p:blipFill rotWithShape="1">
          <a:blip r:embed="rId3"/>
          <a:srcRect l="1291" t="3848" b="2089"/>
          <a:stretch/>
        </p:blipFill>
        <p:spPr>
          <a:xfrm>
            <a:off x="385763" y="164813"/>
            <a:ext cx="11302145" cy="6115051"/>
          </a:xfrm>
          <a:prstGeom prst="rect">
            <a:avLst/>
          </a:prstGeom>
        </p:spPr>
      </p:pic>
      <p:sp>
        <p:nvSpPr>
          <p:cNvPr id="4" name="Rectangle 3">
            <a:extLst>
              <a:ext uri="{FF2B5EF4-FFF2-40B4-BE49-F238E27FC236}">
                <a16:creationId xmlns:a16="http://schemas.microsoft.com/office/drawing/2014/main" id="{7C2352B7-C499-F201-2BFC-1B20DD1E5F94}"/>
              </a:ext>
            </a:extLst>
          </p:cNvPr>
          <p:cNvSpPr/>
          <p:nvPr/>
        </p:nvSpPr>
        <p:spPr>
          <a:xfrm>
            <a:off x="504092" y="2741022"/>
            <a:ext cx="1535722" cy="1545228"/>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0AFC2010-B98E-0654-2414-BD5C5E9A14CF}"/>
              </a:ext>
            </a:extLst>
          </p:cNvPr>
          <p:cNvSpPr txBox="1"/>
          <p:nvPr/>
        </p:nvSpPr>
        <p:spPr>
          <a:xfrm>
            <a:off x="723566" y="2743200"/>
            <a:ext cx="1396536" cy="338554"/>
          </a:xfrm>
          <a:prstGeom prst="rect">
            <a:avLst/>
          </a:prstGeom>
          <a:noFill/>
        </p:spPr>
        <p:txBody>
          <a:bodyPr wrap="none" rtlCol="0">
            <a:spAutoFit/>
          </a:bodyPr>
          <a:lstStyle/>
          <a:p>
            <a:r>
              <a:rPr lang="en-US" sz="1600" b="1" dirty="0" err="1"/>
              <a:t>MinION</a:t>
            </a:r>
            <a:r>
              <a:rPr lang="en-US" sz="1600" b="1" dirty="0"/>
              <a:t> Mk1B</a:t>
            </a:r>
          </a:p>
        </p:txBody>
      </p:sp>
      <p:sp>
        <p:nvSpPr>
          <p:cNvPr id="6" name="TextBox 5">
            <a:extLst>
              <a:ext uri="{FF2B5EF4-FFF2-40B4-BE49-F238E27FC236}">
                <a16:creationId xmlns:a16="http://schemas.microsoft.com/office/drawing/2014/main" id="{9CDEF4E2-143D-947E-5754-C7B9B7B38D3A}"/>
              </a:ext>
            </a:extLst>
          </p:cNvPr>
          <p:cNvSpPr txBox="1"/>
          <p:nvPr/>
        </p:nvSpPr>
        <p:spPr>
          <a:xfrm>
            <a:off x="2411689" y="2741022"/>
            <a:ext cx="1390124" cy="338554"/>
          </a:xfrm>
          <a:prstGeom prst="rect">
            <a:avLst/>
          </a:prstGeom>
          <a:noFill/>
        </p:spPr>
        <p:txBody>
          <a:bodyPr wrap="none" rtlCol="0">
            <a:spAutoFit/>
          </a:bodyPr>
          <a:lstStyle/>
          <a:p>
            <a:r>
              <a:rPr lang="en-US" sz="1600" b="1" dirty="0" err="1"/>
              <a:t>MinION</a:t>
            </a:r>
            <a:r>
              <a:rPr lang="en-US" sz="1600" b="1" dirty="0"/>
              <a:t> Mk1C</a:t>
            </a:r>
          </a:p>
        </p:txBody>
      </p:sp>
      <p:sp>
        <p:nvSpPr>
          <p:cNvPr id="7" name="TextBox 6">
            <a:extLst>
              <a:ext uri="{FF2B5EF4-FFF2-40B4-BE49-F238E27FC236}">
                <a16:creationId xmlns:a16="http://schemas.microsoft.com/office/drawing/2014/main" id="{C72270FA-2344-51AB-DF03-9A2F03A1DE45}"/>
              </a:ext>
            </a:extLst>
          </p:cNvPr>
          <p:cNvSpPr txBox="1"/>
          <p:nvPr/>
        </p:nvSpPr>
        <p:spPr>
          <a:xfrm>
            <a:off x="4274518" y="2741022"/>
            <a:ext cx="800219" cy="338554"/>
          </a:xfrm>
          <a:prstGeom prst="rect">
            <a:avLst/>
          </a:prstGeom>
          <a:noFill/>
        </p:spPr>
        <p:txBody>
          <a:bodyPr wrap="none" rtlCol="0">
            <a:spAutoFit/>
          </a:bodyPr>
          <a:lstStyle/>
          <a:p>
            <a:r>
              <a:rPr lang="en-US" sz="1600" b="1" dirty="0" err="1"/>
              <a:t>Flongle</a:t>
            </a:r>
            <a:endParaRPr lang="en-US" sz="1600" b="1" dirty="0"/>
          </a:p>
        </p:txBody>
      </p:sp>
      <p:sp>
        <p:nvSpPr>
          <p:cNvPr id="8" name="TextBox 7">
            <a:extLst>
              <a:ext uri="{FF2B5EF4-FFF2-40B4-BE49-F238E27FC236}">
                <a16:creationId xmlns:a16="http://schemas.microsoft.com/office/drawing/2014/main" id="{691FD0A2-2815-C51E-17CE-B4492183B84F}"/>
              </a:ext>
            </a:extLst>
          </p:cNvPr>
          <p:cNvSpPr txBox="1"/>
          <p:nvPr/>
        </p:nvSpPr>
        <p:spPr>
          <a:xfrm>
            <a:off x="1467520" y="5422491"/>
            <a:ext cx="878767" cy="338554"/>
          </a:xfrm>
          <a:prstGeom prst="rect">
            <a:avLst/>
          </a:prstGeom>
          <a:noFill/>
        </p:spPr>
        <p:txBody>
          <a:bodyPr wrap="none" rtlCol="0">
            <a:spAutoFit/>
          </a:bodyPr>
          <a:lstStyle/>
          <a:p>
            <a:r>
              <a:rPr lang="en-US" sz="1600" b="1" dirty="0" err="1"/>
              <a:t>GridION</a:t>
            </a:r>
            <a:endParaRPr lang="en-US" sz="1600" b="1" dirty="0"/>
          </a:p>
        </p:txBody>
      </p:sp>
      <p:sp>
        <p:nvSpPr>
          <p:cNvPr id="9" name="TextBox 8">
            <a:extLst>
              <a:ext uri="{FF2B5EF4-FFF2-40B4-BE49-F238E27FC236}">
                <a16:creationId xmlns:a16="http://schemas.microsoft.com/office/drawing/2014/main" id="{300280C1-A994-C610-9371-EAADB44377DD}"/>
              </a:ext>
            </a:extLst>
          </p:cNvPr>
          <p:cNvSpPr txBox="1"/>
          <p:nvPr/>
        </p:nvSpPr>
        <p:spPr>
          <a:xfrm>
            <a:off x="3568876" y="5422492"/>
            <a:ext cx="1410964" cy="338554"/>
          </a:xfrm>
          <a:prstGeom prst="rect">
            <a:avLst/>
          </a:prstGeom>
          <a:noFill/>
        </p:spPr>
        <p:txBody>
          <a:bodyPr wrap="none" rtlCol="0">
            <a:spAutoFit/>
          </a:bodyPr>
          <a:lstStyle/>
          <a:p>
            <a:r>
              <a:rPr lang="en-US" sz="1600" b="1" dirty="0" err="1"/>
              <a:t>MinION</a:t>
            </a:r>
            <a:r>
              <a:rPr lang="en-US" sz="1600" b="1" dirty="0"/>
              <a:t> Mk1D</a:t>
            </a:r>
          </a:p>
        </p:txBody>
      </p:sp>
      <p:sp>
        <p:nvSpPr>
          <p:cNvPr id="11" name="TextBox 10">
            <a:extLst>
              <a:ext uri="{FF2B5EF4-FFF2-40B4-BE49-F238E27FC236}">
                <a16:creationId xmlns:a16="http://schemas.microsoft.com/office/drawing/2014/main" id="{69698A38-652D-92CB-EE4A-EAD37BAA1643}"/>
              </a:ext>
            </a:extLst>
          </p:cNvPr>
          <p:cNvSpPr txBox="1"/>
          <p:nvPr/>
        </p:nvSpPr>
        <p:spPr>
          <a:xfrm>
            <a:off x="6202429" y="5253214"/>
            <a:ext cx="2225289" cy="338554"/>
          </a:xfrm>
          <a:prstGeom prst="rect">
            <a:avLst/>
          </a:prstGeom>
          <a:noFill/>
        </p:spPr>
        <p:txBody>
          <a:bodyPr wrap="none" rtlCol="0">
            <a:spAutoFit/>
          </a:bodyPr>
          <a:lstStyle/>
          <a:p>
            <a:pPr algn="l"/>
            <a:r>
              <a:rPr lang="en-GB" sz="1600" b="1" i="0" dirty="0" err="1">
                <a:solidFill>
                  <a:srgbClr val="455556"/>
                </a:solidFill>
                <a:effectLst/>
                <a:latin typeface="HelveticaNow"/>
              </a:rPr>
              <a:t>PromethION</a:t>
            </a:r>
            <a:r>
              <a:rPr lang="en-GB" sz="1600" b="1" i="0" dirty="0">
                <a:solidFill>
                  <a:srgbClr val="455556"/>
                </a:solidFill>
                <a:effectLst/>
                <a:latin typeface="HelveticaNow"/>
              </a:rPr>
              <a:t> P24/P48</a:t>
            </a:r>
          </a:p>
        </p:txBody>
      </p:sp>
      <p:sp>
        <p:nvSpPr>
          <p:cNvPr id="2" name="TextBox 1">
            <a:extLst>
              <a:ext uri="{FF2B5EF4-FFF2-40B4-BE49-F238E27FC236}">
                <a16:creationId xmlns:a16="http://schemas.microsoft.com/office/drawing/2014/main" id="{B12C3BB8-C8E8-9D19-C647-7521C5CA5F7B}"/>
              </a:ext>
            </a:extLst>
          </p:cNvPr>
          <p:cNvSpPr txBox="1"/>
          <p:nvPr/>
        </p:nvSpPr>
        <p:spPr>
          <a:xfrm>
            <a:off x="6345419" y="6488668"/>
            <a:ext cx="4429226" cy="307777"/>
          </a:xfrm>
          <a:prstGeom prst="rect">
            <a:avLst/>
          </a:prstGeom>
          <a:noFill/>
        </p:spPr>
        <p:txBody>
          <a:bodyPr wrap="none" rtlCol="0">
            <a:spAutoFit/>
          </a:bodyPr>
          <a:lstStyle/>
          <a:p>
            <a:r>
              <a:rPr lang="en-US" sz="1400" dirty="0">
                <a:solidFill>
                  <a:schemeClr val="accent2">
                    <a:lumMod val="20000"/>
                    <a:lumOff val="80000"/>
                  </a:schemeClr>
                </a:solidFill>
              </a:rPr>
              <a:t>Credit: Slide from Oxford Nanopore’s London Calling 2023 </a:t>
            </a:r>
          </a:p>
        </p:txBody>
      </p:sp>
      <p:sp>
        <p:nvSpPr>
          <p:cNvPr id="12" name="TextBox 11">
            <a:extLst>
              <a:ext uri="{FF2B5EF4-FFF2-40B4-BE49-F238E27FC236}">
                <a16:creationId xmlns:a16="http://schemas.microsoft.com/office/drawing/2014/main" id="{C77BFB2F-9F47-4062-983C-430A2A5E24B7}"/>
              </a:ext>
            </a:extLst>
          </p:cNvPr>
          <p:cNvSpPr txBox="1"/>
          <p:nvPr/>
        </p:nvSpPr>
        <p:spPr>
          <a:xfrm>
            <a:off x="9929702" y="4914660"/>
            <a:ext cx="1553630" cy="338554"/>
          </a:xfrm>
          <a:prstGeom prst="rect">
            <a:avLst/>
          </a:prstGeom>
          <a:noFill/>
        </p:spPr>
        <p:txBody>
          <a:bodyPr wrap="none" rtlCol="0">
            <a:spAutoFit/>
          </a:bodyPr>
          <a:lstStyle/>
          <a:p>
            <a:pPr algn="l"/>
            <a:r>
              <a:rPr lang="en-GB" sz="1600" b="1" i="0" dirty="0" err="1">
                <a:solidFill>
                  <a:srgbClr val="455556"/>
                </a:solidFill>
                <a:effectLst/>
                <a:latin typeface="HelveticaNow"/>
              </a:rPr>
              <a:t>PromethION</a:t>
            </a:r>
            <a:r>
              <a:rPr lang="en-GB" sz="1600" b="1" i="0" dirty="0">
                <a:solidFill>
                  <a:srgbClr val="455556"/>
                </a:solidFill>
                <a:effectLst/>
                <a:latin typeface="HelveticaNow"/>
              </a:rPr>
              <a:t> 2</a:t>
            </a:r>
          </a:p>
        </p:txBody>
      </p:sp>
      <p:sp>
        <p:nvSpPr>
          <p:cNvPr id="13" name="TextBox 12">
            <a:extLst>
              <a:ext uri="{FF2B5EF4-FFF2-40B4-BE49-F238E27FC236}">
                <a16:creationId xmlns:a16="http://schemas.microsoft.com/office/drawing/2014/main" id="{20BFB58E-90F3-0C3F-B21D-8B39FD66D62E}"/>
              </a:ext>
            </a:extLst>
          </p:cNvPr>
          <p:cNvSpPr txBox="1"/>
          <p:nvPr/>
        </p:nvSpPr>
        <p:spPr>
          <a:xfrm>
            <a:off x="8427718" y="2539737"/>
            <a:ext cx="2032929" cy="338554"/>
          </a:xfrm>
          <a:prstGeom prst="rect">
            <a:avLst/>
          </a:prstGeom>
          <a:noFill/>
        </p:spPr>
        <p:txBody>
          <a:bodyPr wrap="none" rtlCol="0">
            <a:spAutoFit/>
          </a:bodyPr>
          <a:lstStyle/>
          <a:p>
            <a:pPr algn="l"/>
            <a:r>
              <a:rPr lang="en-GB" sz="1600" b="1" i="0" dirty="0" err="1">
                <a:solidFill>
                  <a:srgbClr val="455556"/>
                </a:solidFill>
                <a:effectLst/>
                <a:latin typeface="HelveticaNow"/>
              </a:rPr>
              <a:t>PromethION</a:t>
            </a:r>
            <a:r>
              <a:rPr lang="en-GB" sz="1600" b="1" dirty="0">
                <a:solidFill>
                  <a:srgbClr val="455556"/>
                </a:solidFill>
                <a:latin typeface="HelveticaNow"/>
              </a:rPr>
              <a:t> </a:t>
            </a:r>
            <a:r>
              <a:rPr lang="en-GB" sz="1600" b="1" i="0" dirty="0">
                <a:solidFill>
                  <a:srgbClr val="455556"/>
                </a:solidFill>
                <a:effectLst/>
                <a:latin typeface="HelveticaNow"/>
              </a:rPr>
              <a:t>2 solo</a:t>
            </a:r>
          </a:p>
        </p:txBody>
      </p:sp>
      <p:pic>
        <p:nvPicPr>
          <p:cNvPr id="1028" name="Picture 4" descr="quit Vector Icons free download in SVG, PNG Format">
            <a:extLst>
              <a:ext uri="{FF2B5EF4-FFF2-40B4-BE49-F238E27FC236}">
                <a16:creationId xmlns:a16="http://schemas.microsoft.com/office/drawing/2014/main" id="{AA69CDD5-E247-13A6-2E0D-A833F5C10AA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30333" y="3053060"/>
            <a:ext cx="338555" cy="3385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9079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FCD9CA-EB10-BD41-BD5E-1F6B77213A8D}"/>
              </a:ext>
            </a:extLst>
          </p:cNvPr>
          <p:cNvSpPr>
            <a:spLocks noGrp="1"/>
          </p:cNvSpPr>
          <p:nvPr>
            <p:ph type="title"/>
          </p:nvPr>
        </p:nvSpPr>
        <p:spPr>
          <a:xfrm>
            <a:off x="2549236" y="533614"/>
            <a:ext cx="9210963" cy="888786"/>
          </a:xfrm>
        </p:spPr>
        <p:txBody>
          <a:bodyPr anchor="t">
            <a:normAutofit/>
          </a:bodyPr>
          <a:lstStyle/>
          <a:p>
            <a:r>
              <a:rPr lang="en-US" dirty="0"/>
              <a:t>How does it work?</a:t>
            </a:r>
          </a:p>
        </p:txBody>
      </p:sp>
      <p:pic>
        <p:nvPicPr>
          <p:cNvPr id="6" name="Picture 5">
            <a:extLst>
              <a:ext uri="{FF2B5EF4-FFF2-40B4-BE49-F238E27FC236}">
                <a16:creationId xmlns:a16="http://schemas.microsoft.com/office/drawing/2014/main" id="{3533FA36-5E18-4F4D-909C-4E6F959F843D}"/>
              </a:ext>
            </a:extLst>
          </p:cNvPr>
          <p:cNvPicPr>
            <a:picLocks noChangeAspect="1"/>
          </p:cNvPicPr>
          <p:nvPr/>
        </p:nvPicPr>
        <p:blipFill>
          <a:blip r:embed="rId3"/>
          <a:stretch>
            <a:fillRect/>
          </a:stretch>
        </p:blipFill>
        <p:spPr>
          <a:xfrm>
            <a:off x="773391" y="1627188"/>
            <a:ext cx="10499167" cy="4606925"/>
          </a:xfrm>
          <a:prstGeom prst="rect">
            <a:avLst/>
          </a:prstGeom>
          <a:noFill/>
        </p:spPr>
      </p:pic>
      <p:sp>
        <p:nvSpPr>
          <p:cNvPr id="7" name="TextBox 6">
            <a:extLst>
              <a:ext uri="{FF2B5EF4-FFF2-40B4-BE49-F238E27FC236}">
                <a16:creationId xmlns:a16="http://schemas.microsoft.com/office/drawing/2014/main" id="{F9C06C85-0F31-2E28-0ED6-4C5FC6C22B38}"/>
              </a:ext>
            </a:extLst>
          </p:cNvPr>
          <p:cNvSpPr txBox="1"/>
          <p:nvPr/>
        </p:nvSpPr>
        <p:spPr>
          <a:xfrm>
            <a:off x="9472613" y="6488668"/>
            <a:ext cx="2358531" cy="307777"/>
          </a:xfrm>
          <a:prstGeom prst="rect">
            <a:avLst/>
          </a:prstGeom>
          <a:noFill/>
        </p:spPr>
        <p:txBody>
          <a:bodyPr wrap="none" rtlCol="0">
            <a:spAutoFit/>
          </a:bodyPr>
          <a:lstStyle/>
          <a:p>
            <a:r>
              <a:rPr lang="en-US" sz="1400" dirty="0">
                <a:solidFill>
                  <a:schemeClr val="accent2">
                    <a:lumMod val="20000"/>
                    <a:lumOff val="80000"/>
                  </a:schemeClr>
                </a:solidFill>
              </a:rPr>
              <a:t>Image: Oxford Nanopore Tech</a:t>
            </a:r>
          </a:p>
        </p:txBody>
      </p:sp>
    </p:spTree>
    <p:extLst>
      <p:ext uri="{BB962C8B-B14F-4D97-AF65-F5344CB8AC3E}">
        <p14:creationId xmlns:p14="http://schemas.microsoft.com/office/powerpoint/2010/main" val="5944530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2B13CDF-4D5C-E6B7-A3CA-9FF2665348D0}"/>
              </a:ext>
            </a:extLst>
          </p:cNvPr>
          <p:cNvSpPr>
            <a:spLocks noGrp="1"/>
          </p:cNvSpPr>
          <p:nvPr>
            <p:ph type="title"/>
          </p:nvPr>
        </p:nvSpPr>
        <p:spPr/>
        <p:txBody>
          <a:bodyPr/>
          <a:lstStyle/>
          <a:p>
            <a:r>
              <a:rPr lang="en-US" dirty="0" err="1"/>
              <a:t>Flowcell</a:t>
            </a:r>
            <a:r>
              <a:rPr lang="en-US" dirty="0"/>
              <a:t>: a closer look</a:t>
            </a:r>
          </a:p>
        </p:txBody>
      </p:sp>
      <p:sp>
        <p:nvSpPr>
          <p:cNvPr id="5" name="Content Placeholder 4">
            <a:extLst>
              <a:ext uri="{FF2B5EF4-FFF2-40B4-BE49-F238E27FC236}">
                <a16:creationId xmlns:a16="http://schemas.microsoft.com/office/drawing/2014/main" id="{6BDDADAF-7C83-C453-2552-91DD53F02261}"/>
              </a:ext>
            </a:extLst>
          </p:cNvPr>
          <p:cNvSpPr>
            <a:spLocks noGrp="1"/>
          </p:cNvSpPr>
          <p:nvPr>
            <p:ph sz="quarter" idx="13"/>
          </p:nvPr>
        </p:nvSpPr>
        <p:spPr/>
        <p:txBody>
          <a:bodyPr/>
          <a:lstStyle/>
          <a:p>
            <a:endParaRPr lang="en-US" dirty="0"/>
          </a:p>
        </p:txBody>
      </p:sp>
      <p:pic>
        <p:nvPicPr>
          <p:cNvPr id="6" name="Picture 5">
            <a:extLst>
              <a:ext uri="{FF2B5EF4-FFF2-40B4-BE49-F238E27FC236}">
                <a16:creationId xmlns:a16="http://schemas.microsoft.com/office/drawing/2014/main" id="{A6177E8A-FEF0-4A7E-1729-9143DC1C41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8463" y="-1245896"/>
            <a:ext cx="8775699" cy="12418721"/>
          </a:xfrm>
          <a:prstGeom prst="rect">
            <a:avLst/>
          </a:prstGeom>
        </p:spPr>
      </p:pic>
      <p:grpSp>
        <p:nvGrpSpPr>
          <p:cNvPr id="7" name="Group 6">
            <a:extLst>
              <a:ext uri="{FF2B5EF4-FFF2-40B4-BE49-F238E27FC236}">
                <a16:creationId xmlns:a16="http://schemas.microsoft.com/office/drawing/2014/main" id="{ED86DBED-ACDA-D460-B25C-F7B0A70CEFF9}"/>
              </a:ext>
            </a:extLst>
          </p:cNvPr>
          <p:cNvGrpSpPr/>
          <p:nvPr/>
        </p:nvGrpSpPr>
        <p:grpSpPr>
          <a:xfrm>
            <a:off x="7927684" y="0"/>
            <a:ext cx="3397251" cy="6858000"/>
            <a:chOff x="-5913" y="0"/>
            <a:chExt cx="1918448" cy="5143500"/>
          </a:xfrm>
        </p:grpSpPr>
        <p:pic>
          <p:nvPicPr>
            <p:cNvPr id="8" name="Picture 7">
              <a:extLst>
                <a:ext uri="{FF2B5EF4-FFF2-40B4-BE49-F238E27FC236}">
                  <a16:creationId xmlns:a16="http://schemas.microsoft.com/office/drawing/2014/main" id="{AC1608C5-0E0D-4645-6EAE-646FACFA2BA0}"/>
                </a:ext>
              </a:extLst>
            </p:cNvPr>
            <p:cNvPicPr>
              <a:picLocks noChangeAspect="1"/>
            </p:cNvPicPr>
            <p:nvPr/>
          </p:nvPicPr>
          <p:blipFill rotWithShape="1">
            <a:blip r:embed="rId4">
              <a:extLst>
                <a:ext uri="{28A0092B-C50C-407E-A947-70E740481C1C}">
                  <a14:useLocalDpi xmlns:a14="http://schemas.microsoft.com/office/drawing/2010/main" val="0"/>
                </a:ext>
              </a:extLst>
            </a:blip>
            <a:srcRect l="31738" r="42889"/>
            <a:stretch/>
          </p:blipFill>
          <p:spPr>
            <a:xfrm>
              <a:off x="-5913" y="0"/>
              <a:ext cx="1855695" cy="5143500"/>
            </a:xfrm>
            <a:prstGeom prst="rect">
              <a:avLst/>
            </a:prstGeom>
          </p:spPr>
        </p:pic>
        <p:sp>
          <p:nvSpPr>
            <p:cNvPr id="9" name="Rectangle 8">
              <a:extLst>
                <a:ext uri="{FF2B5EF4-FFF2-40B4-BE49-F238E27FC236}">
                  <a16:creationId xmlns:a16="http://schemas.microsoft.com/office/drawing/2014/main" id="{DAA58D6B-8466-B283-6AA5-1A813FCD3FCF}"/>
                </a:ext>
              </a:extLst>
            </p:cNvPr>
            <p:cNvSpPr/>
            <p:nvPr/>
          </p:nvSpPr>
          <p:spPr>
            <a:xfrm>
              <a:off x="1506071" y="143435"/>
              <a:ext cx="406464" cy="87854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0" name="Rectangle 9">
              <a:extLst>
                <a:ext uri="{FF2B5EF4-FFF2-40B4-BE49-F238E27FC236}">
                  <a16:creationId xmlns:a16="http://schemas.microsoft.com/office/drawing/2014/main" id="{B45929D2-BBD3-A518-C04A-B37CF590092E}"/>
                </a:ext>
              </a:extLst>
            </p:cNvPr>
            <p:cNvSpPr/>
            <p:nvPr/>
          </p:nvSpPr>
          <p:spPr>
            <a:xfrm>
              <a:off x="-5913" y="1666314"/>
              <a:ext cx="406464" cy="87854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Tree>
    <p:extLst>
      <p:ext uri="{BB962C8B-B14F-4D97-AF65-F5344CB8AC3E}">
        <p14:creationId xmlns:p14="http://schemas.microsoft.com/office/powerpoint/2010/main" val="3138171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278C61FF-26A6-5B3B-790B-1FEFB22004D0}"/>
              </a:ext>
            </a:extLst>
          </p:cNvPr>
          <p:cNvSpPr>
            <a:spLocks noGrp="1"/>
          </p:cNvSpPr>
          <p:nvPr>
            <p:ph type="title"/>
          </p:nvPr>
        </p:nvSpPr>
        <p:spPr>
          <a:xfrm>
            <a:off x="2549236" y="533614"/>
            <a:ext cx="9210963" cy="888786"/>
          </a:xfrm>
        </p:spPr>
        <p:txBody>
          <a:bodyPr/>
          <a:lstStyle/>
          <a:p>
            <a:r>
              <a:rPr lang="en-US" dirty="0"/>
              <a:t>Sequencing library preparation</a:t>
            </a:r>
          </a:p>
        </p:txBody>
      </p:sp>
      <p:graphicFrame>
        <p:nvGraphicFramePr>
          <p:cNvPr id="8" name="Text Placeholder 3">
            <a:extLst>
              <a:ext uri="{FF2B5EF4-FFF2-40B4-BE49-F238E27FC236}">
                <a16:creationId xmlns:a16="http://schemas.microsoft.com/office/drawing/2014/main" id="{5C9D5813-34C5-756C-3510-F978E2A6C128}"/>
              </a:ext>
            </a:extLst>
          </p:cNvPr>
          <p:cNvGraphicFramePr/>
          <p:nvPr/>
        </p:nvGraphicFramePr>
        <p:xfrm>
          <a:off x="285750" y="1627188"/>
          <a:ext cx="11474450" cy="46069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5770741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52B08F-DE64-3548-B9F9-7C9165E2F8EE}"/>
              </a:ext>
            </a:extLst>
          </p:cNvPr>
          <p:cNvSpPr>
            <a:spLocks noGrp="1"/>
          </p:cNvSpPr>
          <p:nvPr>
            <p:ph type="title"/>
          </p:nvPr>
        </p:nvSpPr>
        <p:spPr/>
        <p:txBody>
          <a:bodyPr/>
          <a:lstStyle/>
          <a:p>
            <a:r>
              <a:rPr lang="en-US" dirty="0"/>
              <a:t>Nanopore library preparation</a:t>
            </a:r>
            <a:endParaRPr lang="en-US" dirty="0">
              <a:solidFill>
                <a:schemeClr val="tx1"/>
              </a:solidFill>
            </a:endParaRPr>
          </a:p>
        </p:txBody>
      </p:sp>
      <p:sp>
        <p:nvSpPr>
          <p:cNvPr id="4" name="Text Placeholder 3">
            <a:extLst>
              <a:ext uri="{FF2B5EF4-FFF2-40B4-BE49-F238E27FC236}">
                <a16:creationId xmlns:a16="http://schemas.microsoft.com/office/drawing/2014/main" id="{0DA3B753-BC5D-F106-EE33-AB2F77E1BC64}"/>
              </a:ext>
            </a:extLst>
          </p:cNvPr>
          <p:cNvSpPr>
            <a:spLocks noGrp="1"/>
          </p:cNvSpPr>
          <p:nvPr>
            <p:ph type="body" sz="quarter" idx="14"/>
          </p:nvPr>
        </p:nvSpPr>
        <p:spPr>
          <a:xfrm>
            <a:off x="284570" y="1798262"/>
            <a:ext cx="9210963" cy="4526124"/>
          </a:xfrm>
        </p:spPr>
        <p:txBody>
          <a:bodyPr>
            <a:normAutofit/>
          </a:bodyPr>
          <a:lstStyle/>
          <a:p>
            <a:r>
              <a:rPr lang="en-US" sz="2000" dirty="0"/>
              <a:t>Determined by</a:t>
            </a:r>
          </a:p>
          <a:p>
            <a:endParaRPr lang="en-US" sz="2000" dirty="0"/>
          </a:p>
          <a:p>
            <a:pPr lvl="1"/>
            <a:r>
              <a:rPr lang="en-US" sz="2000" dirty="0"/>
              <a:t>Input type (RNA, cDNA, gDNA, amplicon, metagenomic…)</a:t>
            </a:r>
          </a:p>
          <a:p>
            <a:pPr lvl="1"/>
            <a:endParaRPr lang="en-US" sz="2000" dirty="0"/>
          </a:p>
          <a:p>
            <a:pPr lvl="1"/>
            <a:r>
              <a:rPr lang="en-US" sz="2000" dirty="0"/>
              <a:t>DNA concentration (from picograms to nanograms)</a:t>
            </a:r>
          </a:p>
          <a:p>
            <a:pPr lvl="1"/>
            <a:endParaRPr lang="en-US" sz="2000" dirty="0"/>
          </a:p>
          <a:p>
            <a:pPr lvl="1"/>
            <a:r>
              <a:rPr lang="en-US" sz="2000" dirty="0"/>
              <a:t>Fragment length</a:t>
            </a:r>
          </a:p>
          <a:p>
            <a:pPr lvl="1"/>
            <a:endParaRPr lang="en-US" sz="2000" dirty="0"/>
          </a:p>
          <a:p>
            <a:pPr lvl="1"/>
            <a:r>
              <a:rPr lang="en-US" sz="2000" dirty="0"/>
              <a:t>Index/barcoding</a:t>
            </a:r>
          </a:p>
          <a:p>
            <a:pPr lvl="1"/>
            <a:endParaRPr lang="en-US" sz="2000" dirty="0"/>
          </a:p>
          <a:p>
            <a:pPr lvl="1"/>
            <a:r>
              <a:rPr lang="en-US" sz="2000" dirty="0"/>
              <a:t>If it needs to be field friendly (i.e. no cold chain)</a:t>
            </a:r>
          </a:p>
          <a:p>
            <a:pPr lvl="1"/>
            <a:endParaRPr lang="en-US" sz="2000" dirty="0"/>
          </a:p>
          <a:p>
            <a:pPr lvl="1"/>
            <a:r>
              <a:rPr lang="en-US" sz="2000" dirty="0"/>
              <a:t>Speed- does it need to be a rapid prep?</a:t>
            </a:r>
          </a:p>
          <a:p>
            <a:pPr lvl="1"/>
            <a:endParaRPr lang="en-US" sz="2000" dirty="0"/>
          </a:p>
        </p:txBody>
      </p:sp>
      <p:pic>
        <p:nvPicPr>
          <p:cNvPr id="1028" name="Picture 4" descr="Prepare">
            <a:extLst>
              <a:ext uri="{FF2B5EF4-FFF2-40B4-BE49-F238E27FC236}">
                <a16:creationId xmlns:a16="http://schemas.microsoft.com/office/drawing/2014/main" id="{B10128D0-E235-9344-A851-BF8C45422E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19674" y="3223793"/>
            <a:ext cx="5751718" cy="293917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CF62567F-7715-8443-9286-D249E1D90533}"/>
              </a:ext>
            </a:extLst>
          </p:cNvPr>
          <p:cNvSpPr txBox="1"/>
          <p:nvPr/>
        </p:nvSpPr>
        <p:spPr>
          <a:xfrm>
            <a:off x="9833469" y="6488096"/>
            <a:ext cx="2358531" cy="307777"/>
          </a:xfrm>
          <a:prstGeom prst="rect">
            <a:avLst/>
          </a:prstGeom>
          <a:noFill/>
        </p:spPr>
        <p:txBody>
          <a:bodyPr wrap="none" rtlCol="0">
            <a:spAutoFit/>
          </a:bodyPr>
          <a:lstStyle/>
          <a:p>
            <a:r>
              <a:rPr lang="en-US" sz="1400" dirty="0">
                <a:solidFill>
                  <a:srgbClr val="C1C1C1"/>
                </a:solidFill>
              </a:rPr>
              <a:t>Image: Oxford Nanopore Tech</a:t>
            </a:r>
          </a:p>
        </p:txBody>
      </p:sp>
    </p:spTree>
    <p:extLst>
      <p:ext uri="{BB962C8B-B14F-4D97-AF65-F5344CB8AC3E}">
        <p14:creationId xmlns:p14="http://schemas.microsoft.com/office/powerpoint/2010/main" val="207730097"/>
      </p:ext>
    </p:extLst>
  </p:cSld>
  <p:clrMapOvr>
    <a:masterClrMapping/>
  </p:clrMapOvr>
</p:sld>
</file>

<file path=ppt/theme/theme1.xml><?xml version="1.0" encoding="utf-8"?>
<a:theme xmlns:a="http://schemas.openxmlformats.org/drawingml/2006/main" name="Office Theme">
  <a:themeElements>
    <a:clrScheme name="UofG colours">
      <a:dk1>
        <a:srgbClr val="003865"/>
      </a:dk1>
      <a:lt1>
        <a:srgbClr val="FFFFFE"/>
      </a:lt1>
      <a:dk2>
        <a:srgbClr val="000000"/>
      </a:dk2>
      <a:lt2>
        <a:srgbClr val="7D2238"/>
      </a:lt2>
      <a:accent1>
        <a:srgbClr val="0075B0"/>
      </a:accent1>
      <a:accent2>
        <a:srgbClr val="5B4D93"/>
      </a:accent2>
      <a:accent3>
        <a:srgbClr val="CF1C20"/>
      </a:accent3>
      <a:accent4>
        <a:srgbClr val="00833C"/>
      </a:accent4>
      <a:accent5>
        <a:srgbClr val="BE4D00"/>
      </a:accent5>
      <a:accent6>
        <a:srgbClr val="951271"/>
      </a:accent6>
      <a:hlink>
        <a:srgbClr val="584B3D"/>
      </a:hlink>
      <a:folHlink>
        <a:srgbClr val="0068A9"/>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UoG_template" id="{85573756-4D22-C24E-8AFE-DFD36DE1987F}" vid="{1CA826F4-C7C6-D145-B370-926C8D7A190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6258</TotalTime>
  <Words>1445</Words>
  <Application>Microsoft Macintosh PowerPoint</Application>
  <PresentationFormat>Widescreen</PresentationFormat>
  <Paragraphs>238</Paragraphs>
  <Slides>28</Slides>
  <Notes>26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28</vt:i4>
      </vt:variant>
    </vt:vector>
  </HeadingPairs>
  <TitlesOfParts>
    <vt:vector size="36" baseType="lpstr">
      <vt:lpstr>Arial</vt:lpstr>
      <vt:lpstr>Calibri</vt:lpstr>
      <vt:lpstr>Georgia</vt:lpstr>
      <vt:lpstr>HelveticaNow</vt:lpstr>
      <vt:lpstr>Lucida Calligraphy</vt:lpstr>
      <vt:lpstr>Söhne</vt:lpstr>
      <vt:lpstr>var(--font-family-sans-serif)</vt:lpstr>
      <vt:lpstr>Office Theme</vt:lpstr>
      <vt:lpstr>Introduction to Nanopore Sequencing</vt:lpstr>
      <vt:lpstr>Next generation sequencing</vt:lpstr>
      <vt:lpstr>Nanopore sequencing</vt:lpstr>
      <vt:lpstr>Disruptive technology</vt:lpstr>
      <vt:lpstr>PowerPoint Presentation</vt:lpstr>
      <vt:lpstr>How does it work?</vt:lpstr>
      <vt:lpstr>Flowcell: a closer look</vt:lpstr>
      <vt:lpstr>Sequencing library preparation</vt:lpstr>
      <vt:lpstr>Nanopore library preparation</vt:lpstr>
      <vt:lpstr>How it is being used</vt:lpstr>
      <vt:lpstr>Advantages</vt:lpstr>
      <vt:lpstr>PowerPoint Presentation</vt:lpstr>
      <vt:lpstr>PowerPoint Presentation</vt:lpstr>
      <vt:lpstr>PowerPoint Presentation</vt:lpstr>
      <vt:lpstr>PowerPoint Presentation</vt:lpstr>
      <vt:lpstr>PowerPoint Presentation</vt:lpstr>
      <vt:lpstr>COVID – an explosion of decentralized sequencing capacity</vt:lpstr>
      <vt:lpstr>Disadvantages</vt:lpstr>
      <vt:lpstr>Latest kits/flowcells</vt:lpstr>
      <vt:lpstr>Products unavailable or being phased out</vt:lpstr>
      <vt:lpstr>PowerPoint Presentation</vt:lpstr>
      <vt:lpstr>Adaptive sampling </vt:lpstr>
      <vt:lpstr>PowerPoint Presentation</vt:lpstr>
      <vt:lpstr>PowerPoint Presentation</vt:lpstr>
      <vt:lpstr>Caveats</vt:lpstr>
      <vt:lpstr>Recovery protocol</vt:lpstr>
      <vt:lpstr>Fancy nanopore video!</vt:lpstr>
      <vt:lpstr>Let’s get sequencing! </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Kirstyn Brunker</dc:creator>
  <cp:keywords/>
  <dc:description/>
  <cp:lastModifiedBy>Kirstyn Brunker</cp:lastModifiedBy>
  <cp:revision>76</cp:revision>
  <dcterms:created xsi:type="dcterms:W3CDTF">2023-06-20T11:59:34Z</dcterms:created>
  <dcterms:modified xsi:type="dcterms:W3CDTF">2024-02-11T19:14:33Z</dcterms:modified>
  <cp:category/>
</cp:coreProperties>
</file>